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autoCompressPictures="0">
  <p:sldMasterIdLst>
    <p:sldMasterId id="2147483651" r:id="rId1"/>
  </p:sldMasterIdLst>
  <p:notesMasterIdLst>
    <p:notesMasterId r:id="rId36"/>
  </p:notesMasterIdLst>
  <p:handoutMasterIdLst>
    <p:handoutMasterId r:id="rId37"/>
  </p:handoutMasterIdLst>
  <p:sldIdLst>
    <p:sldId id="508" r:id="rId2"/>
    <p:sldId id="826" r:id="rId3"/>
    <p:sldId id="653" r:id="rId4"/>
    <p:sldId id="833" r:id="rId5"/>
    <p:sldId id="785" r:id="rId6"/>
    <p:sldId id="827" r:id="rId7"/>
    <p:sldId id="829" r:id="rId8"/>
    <p:sldId id="783" r:id="rId9"/>
    <p:sldId id="784" r:id="rId10"/>
    <p:sldId id="786" r:id="rId11"/>
    <p:sldId id="817" r:id="rId12"/>
    <p:sldId id="793" r:id="rId13"/>
    <p:sldId id="794" r:id="rId14"/>
    <p:sldId id="795" r:id="rId15"/>
    <p:sldId id="797" r:id="rId16"/>
    <p:sldId id="798" r:id="rId17"/>
    <p:sldId id="800" r:id="rId18"/>
    <p:sldId id="799" r:id="rId19"/>
    <p:sldId id="818" r:id="rId20"/>
    <p:sldId id="811" r:id="rId21"/>
    <p:sldId id="816" r:id="rId22"/>
    <p:sldId id="698" r:id="rId23"/>
    <p:sldId id="789" r:id="rId24"/>
    <p:sldId id="790" r:id="rId25"/>
    <p:sldId id="791" r:id="rId26"/>
    <p:sldId id="792" r:id="rId27"/>
    <p:sldId id="805" r:id="rId28"/>
    <p:sldId id="806" r:id="rId29"/>
    <p:sldId id="807" r:id="rId30"/>
    <p:sldId id="808" r:id="rId31"/>
    <p:sldId id="810" r:id="rId32"/>
    <p:sldId id="831" r:id="rId33"/>
    <p:sldId id="814" r:id="rId34"/>
    <p:sldId id="815" r:id="rId35"/>
  </p:sldIdLst>
  <p:sldSz cx="9144000" cy="6858000" type="screen4x3"/>
  <p:notesSz cx="6858000" cy="9144000"/>
  <p:custDataLst>
    <p:tags r:id="rId38"/>
  </p:custDataLst>
  <p:defaultTextStyle>
    <a:defPPr>
      <a:defRPr lang="en-US"/>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orient="horz" pos="3936">
          <p15:clr>
            <a:srgbClr val="A4A3A4"/>
          </p15:clr>
        </p15:guide>
        <p15:guide id="3" orient="horz" pos="96">
          <p15:clr>
            <a:srgbClr val="A4A3A4"/>
          </p15:clr>
        </p15:guide>
        <p15:guide id="4" orient="horz" pos="2688">
          <p15:clr>
            <a:srgbClr val="A4A3A4"/>
          </p15:clr>
        </p15:guide>
        <p15:guide id="5" pos="144">
          <p15:clr>
            <a:srgbClr val="A4A3A4"/>
          </p15:clr>
        </p15:guide>
        <p15:guide id="6" pos="2032">
          <p15:clr>
            <a:srgbClr val="A4A3A4"/>
          </p15:clr>
        </p15:guide>
        <p15:guide id="7" pos="391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p:restoredTop sz="89230"/>
  </p:normalViewPr>
  <p:slideViewPr>
    <p:cSldViewPr>
      <p:cViewPr varScale="1">
        <p:scale>
          <a:sx n="97" d="100"/>
          <a:sy n="97" d="100"/>
        </p:scale>
        <p:origin x="2072" y="192"/>
      </p:cViewPr>
      <p:guideLst>
        <p:guide orient="horz" pos="816"/>
        <p:guide orient="horz" pos="3936"/>
        <p:guide orient="horz" pos="96"/>
        <p:guide orient="horz" pos="2688"/>
        <p:guide pos="144"/>
        <p:guide pos="2032"/>
        <p:guide pos="3913"/>
      </p:guideLst>
    </p:cSldViewPr>
  </p:slideViewPr>
  <p:outlineViewPr>
    <p:cViewPr>
      <p:scale>
        <a:sx n="33" d="100"/>
        <a:sy n="33" d="100"/>
      </p:scale>
      <p:origin x="0" y="-2984"/>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92" d="100"/>
          <a:sy n="92" d="100"/>
        </p:scale>
        <p:origin x="-27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F0A2FAF-AFBC-0540-BBF5-3B03107610BA}"/>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b="0">
                <a:latin typeface="Times New Roman" charset="0"/>
                <a:ea typeface="ＭＳ Ｐゴシック" charset="0"/>
                <a:cs typeface="ＭＳ Ｐゴシック" charset="0"/>
              </a:defRPr>
            </a:lvl1pPr>
          </a:lstStyle>
          <a:p>
            <a:pPr>
              <a:defRPr/>
            </a:pPr>
            <a:endParaRPr lang="en-US"/>
          </a:p>
        </p:txBody>
      </p:sp>
      <p:sp>
        <p:nvSpPr>
          <p:cNvPr id="32771" name="Rectangle 3">
            <a:extLst>
              <a:ext uri="{FF2B5EF4-FFF2-40B4-BE49-F238E27FC236}">
                <a16:creationId xmlns:a16="http://schemas.microsoft.com/office/drawing/2014/main" id="{A00A72C8-BC7B-D24F-BCF6-35B9C4F36638}"/>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a:latin typeface="Times New Roman" charset="0"/>
                <a:ea typeface="ＭＳ Ｐゴシック" charset="0"/>
                <a:cs typeface="ＭＳ Ｐゴシック" charset="0"/>
              </a:defRPr>
            </a:lvl1pPr>
          </a:lstStyle>
          <a:p>
            <a:pPr>
              <a:defRPr/>
            </a:pPr>
            <a:endParaRPr lang="en-US"/>
          </a:p>
        </p:txBody>
      </p:sp>
      <p:sp>
        <p:nvSpPr>
          <p:cNvPr id="32772" name="Rectangle 4">
            <a:extLst>
              <a:ext uri="{FF2B5EF4-FFF2-40B4-BE49-F238E27FC236}">
                <a16:creationId xmlns:a16="http://schemas.microsoft.com/office/drawing/2014/main" id="{E672F040-67D2-6049-AA18-18D2B2CDBF1A}"/>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b="0">
                <a:latin typeface="Times New Roman" charset="0"/>
                <a:ea typeface="ＭＳ Ｐゴシック" charset="0"/>
                <a:cs typeface="ＭＳ Ｐゴシック" charset="0"/>
              </a:defRPr>
            </a:lvl1pPr>
          </a:lstStyle>
          <a:p>
            <a:pPr>
              <a:defRPr/>
            </a:pPr>
            <a:endParaRPr lang="en-US"/>
          </a:p>
        </p:txBody>
      </p:sp>
      <p:sp>
        <p:nvSpPr>
          <p:cNvPr id="32773" name="Rectangle 5">
            <a:extLst>
              <a:ext uri="{FF2B5EF4-FFF2-40B4-BE49-F238E27FC236}">
                <a16:creationId xmlns:a16="http://schemas.microsoft.com/office/drawing/2014/main" id="{BAE69598-9C19-7D4E-9A8F-720070F4C362}"/>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a:lvl1pPr>
          </a:lstStyle>
          <a:p>
            <a:fld id="{3CAEA2E9-1CC6-8E41-82E5-9F2C4D4B5207}"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6E75FE9-DF97-234D-BDAE-A69AE527C45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kumimoji="0" sz="1200" b="0">
                <a:latin typeface="Times New Roman"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A79D07F3-15E2-EA4A-B2CB-EB7087C3B5FC}"/>
              </a:ext>
            </a:extLst>
          </p:cNvPr>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a:extLst>
              <a:ext uri="{FF2B5EF4-FFF2-40B4-BE49-F238E27FC236}">
                <a16:creationId xmlns:a16="http://schemas.microsoft.com/office/drawing/2014/main" id="{2E25FB24-8984-3640-908F-07F2A935951C}"/>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a:extLst>
              <a:ext uri="{FF2B5EF4-FFF2-40B4-BE49-F238E27FC236}">
                <a16:creationId xmlns:a16="http://schemas.microsoft.com/office/drawing/2014/main" id="{0880406C-81D1-6F4A-A78D-95D594C44EBB}"/>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kumimoji="0" sz="1200" b="0">
                <a:latin typeface="Times New Roman" charset="0"/>
                <a:ea typeface="ＭＳ Ｐゴシック" charset="0"/>
                <a:cs typeface="ＭＳ Ｐゴシック" charset="0"/>
              </a:defRPr>
            </a:lvl1pPr>
          </a:lstStyle>
          <a:p>
            <a:pPr>
              <a:defRPr/>
            </a:pPr>
            <a:endParaRPr lang="en-US"/>
          </a:p>
        </p:txBody>
      </p:sp>
      <p:sp>
        <p:nvSpPr>
          <p:cNvPr id="2054" name="Rectangle 6">
            <a:extLst>
              <a:ext uri="{FF2B5EF4-FFF2-40B4-BE49-F238E27FC236}">
                <a16:creationId xmlns:a16="http://schemas.microsoft.com/office/drawing/2014/main" id="{0270BA86-0C17-9C43-958E-B5BC337EF9A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kumimoji="0" sz="1200" b="0">
                <a:latin typeface="Times New Roman" charset="0"/>
                <a:ea typeface="ＭＳ Ｐゴシック" charset="0"/>
                <a:cs typeface="ＭＳ Ｐゴシック" charset="0"/>
              </a:defRPr>
            </a:lvl1pPr>
          </a:lstStyle>
          <a:p>
            <a:pPr>
              <a:defRPr/>
            </a:pPr>
            <a:endParaRPr lang="en-US"/>
          </a:p>
        </p:txBody>
      </p:sp>
      <p:sp>
        <p:nvSpPr>
          <p:cNvPr id="2055" name="Rectangle 7">
            <a:extLst>
              <a:ext uri="{FF2B5EF4-FFF2-40B4-BE49-F238E27FC236}">
                <a16:creationId xmlns:a16="http://schemas.microsoft.com/office/drawing/2014/main" id="{431197EF-757D-1440-96F3-1AD610DE5BC3}"/>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kumimoji="0" sz="1200" b="0"/>
            </a:lvl1pPr>
          </a:lstStyle>
          <a:p>
            <a:fld id="{C6CC1C32-3B62-4F40-8147-64789C862E8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ntibiotic_resistan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C0546FD2-DB7F-FA4F-BC1C-58698E51A856}"/>
              </a:ext>
            </a:extLst>
          </p:cNvPr>
          <p:cNvSpPr>
            <a:spLocks noGrp="1" noRot="1" noChangeAspect="1" noChangeArrowheads="1" noTextEdit="1"/>
          </p:cNvSpPr>
          <p:nvPr>
            <p:ph type="sldImg"/>
          </p:nvPr>
        </p:nvSpPr>
        <p:spPr>
          <a:ln/>
        </p:spPr>
      </p:sp>
      <p:sp>
        <p:nvSpPr>
          <p:cNvPr id="10242" name="Notes Placeholder 2">
            <a:extLst>
              <a:ext uri="{FF2B5EF4-FFF2-40B4-BE49-F238E27FC236}">
                <a16:creationId xmlns:a16="http://schemas.microsoft.com/office/drawing/2014/main" id="{DE804E4C-CEBF-1740-A597-C497324D44C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0C3D2ECF-6BF8-4F46-8363-F02F681E6C5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8AF18E5-7569-BA4C-A6E3-810081E6BEB2}" type="slidenum">
              <a:rPr kumimoji="0" lang="en-US" altLang="en-US" sz="1200" b="0"/>
              <a:pPr/>
              <a:t>1</a:t>
            </a:fld>
            <a:endParaRPr kumimoji="0" lang="en-US" altLang="en-US"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1BDA1B7A-9B69-C043-9376-0C3B141AB694}"/>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3836FC3B-1346-3B45-BCF0-92A240CA4E2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It's thought that the heat shock changes the fluidity of the membrane and/or causes pores (holes) to form, making it easier for the DNA to get across and enter the cell1^1​</a:t>
            </a:r>
          </a:p>
        </p:txBody>
      </p:sp>
      <p:sp>
        <p:nvSpPr>
          <p:cNvPr id="26627" name="Slide Number Placeholder 3">
            <a:extLst>
              <a:ext uri="{FF2B5EF4-FFF2-40B4-BE49-F238E27FC236}">
                <a16:creationId xmlns:a16="http://schemas.microsoft.com/office/drawing/2014/main" id="{97177F71-24DF-3D40-9A1C-050E6E879C9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275873B-8A41-1945-BACB-EAF908C2ABEF}" type="slidenum">
              <a:rPr kumimoji="0" lang="en-US" altLang="en-US" sz="1200" b="0"/>
              <a:pPr/>
              <a:t>10</a:t>
            </a:fld>
            <a:endParaRPr kumimoji="0" lang="en-US" alt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BC37046A-9197-244F-8807-8063BD28A606}"/>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174185FA-4B37-D743-860C-14B37225636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a:latin typeface="Arial" panose="020B0604020202020204" pitchFamily="34" charset="0"/>
                <a:ea typeface="ＭＳ Ｐゴシック" panose="020B0600070205080204" pitchFamily="34" charset="-128"/>
              </a:rPr>
              <a:t>Transgenic cows that fart less (produce 25% less methane)</a:t>
            </a:r>
          </a:p>
          <a:p>
            <a:pPr marL="228600" indent="-228600">
              <a:buFontTx/>
              <a:buAutoNum type="arabicPeriod"/>
            </a:pPr>
            <a:r>
              <a:rPr lang="en-US" altLang="en-US">
                <a:latin typeface="Arial" panose="020B0604020202020204" pitchFamily="34" charset="0"/>
                <a:ea typeface="ＭＳ Ｐゴシック" panose="020B0600070205080204" pitchFamily="34" charset="-128"/>
              </a:rPr>
              <a:t>Allergy-free milk from cows without beta-lactoglobulin (also more protein casein)</a:t>
            </a:r>
          </a:p>
          <a:p>
            <a:pPr marL="228600" indent="-228600">
              <a:buFontTx/>
              <a:buAutoNum type="arabicPeriod"/>
            </a:pPr>
            <a:r>
              <a:rPr lang="en-US" altLang="en-US">
                <a:latin typeface="Arial" panose="020B0604020202020204" pitchFamily="34" charset="0"/>
                <a:ea typeface="ＭＳ Ｐゴシック" panose="020B0600070205080204" pitchFamily="34" charset="-128"/>
              </a:rPr>
              <a:t>Goats engineered to produce a protein in spider silk in their milk</a:t>
            </a:r>
          </a:p>
          <a:p>
            <a:pPr marL="228600" indent="-228600">
              <a:buFontTx/>
              <a:buAutoNum type="arabicPeriod"/>
            </a:pPr>
            <a:r>
              <a:rPr lang="en-US" altLang="en-US">
                <a:latin typeface="Arial" panose="020B0604020202020204" pitchFamily="34" charset="0"/>
                <a:ea typeface="ＭＳ Ｐゴシック" panose="020B0600070205080204" pitchFamily="34" charset="-128"/>
              </a:rPr>
              <a:t>Super-muscly pigs to produce more muscle (which is what we mostly eat)</a:t>
            </a:r>
          </a:p>
          <a:p>
            <a:pPr marL="228600" indent="-228600">
              <a:buFontTx/>
              <a:buAutoNum type="arabicPeriod"/>
            </a:pPr>
            <a:r>
              <a:rPr lang="en-US" altLang="en-US">
                <a:latin typeface="Arial" panose="020B0604020202020204" pitchFamily="34" charset="0"/>
                <a:ea typeface="ＭＳ Ｐゴシック" panose="020B0600070205080204" pitchFamily="34" charset="-128"/>
              </a:rPr>
              <a:t>Introduced a gene that makes salmon grow much faster (currently in FDA review)</a:t>
            </a:r>
          </a:p>
          <a:p>
            <a:pPr marL="228600" indent="-228600">
              <a:buFontTx/>
              <a:buAutoNum type="arabicPeriod"/>
            </a:pPr>
            <a:r>
              <a:rPr lang="en-US" altLang="en-US">
                <a:latin typeface="Arial" panose="020B0604020202020204" pitchFamily="34" charset="0"/>
                <a:ea typeface="ＭＳ Ｐゴシック" panose="020B0600070205080204" pitchFamily="34" charset="-128"/>
              </a:rPr>
              <a:t>Glowing animals with the insertion of the jellyfish protein Green Fluorescent Protein (GFP)</a:t>
            </a:r>
          </a:p>
        </p:txBody>
      </p:sp>
      <p:sp>
        <p:nvSpPr>
          <p:cNvPr id="28675" name="Slide Number Placeholder 3">
            <a:extLst>
              <a:ext uri="{FF2B5EF4-FFF2-40B4-BE49-F238E27FC236}">
                <a16:creationId xmlns:a16="http://schemas.microsoft.com/office/drawing/2014/main" id="{6FC26122-BA37-244E-A29A-DB7D55B40E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0568076-7B28-D343-96B7-2659A1DF59FA}" type="slidenum">
              <a:rPr kumimoji="0" lang="en-US" altLang="en-US" sz="1200" b="0"/>
              <a:pPr/>
              <a:t>11</a:t>
            </a:fld>
            <a:endParaRPr kumimoji="0" lang="en-US" altLang="en-US"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A564EC32-8F3F-F441-8D3D-05A502680806}"/>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71DE11E5-61D2-924B-84E8-6F1DC2B3AA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Arial" panose="020B0604020202020204" pitchFamily="34" charset="0"/>
                <a:ea typeface="ＭＳ Ｐゴシック" panose="020B0600070205080204" pitchFamily="34" charset="-128"/>
              </a:rPr>
              <a:t>In vitro</a:t>
            </a:r>
            <a:r>
              <a:rPr lang="en-US" altLang="en-US">
                <a:latin typeface="Arial" panose="020B0604020202020204" pitchFamily="34" charset="0"/>
                <a:ea typeface="ＭＳ Ｐゴシック" panose="020B0600070205080204" pitchFamily="34" charset="-128"/>
              </a:rPr>
              <a:t>- means in a test tube rather than in an organism</a:t>
            </a:r>
            <a:endParaRPr lang="en-US" altLang="en-US" i="1">
              <a:latin typeface="Arial" panose="020B0604020202020204" pitchFamily="34" charset="0"/>
              <a:ea typeface="ＭＳ Ｐゴシック" panose="020B0600070205080204" pitchFamily="34" charset="-128"/>
            </a:endParaRPr>
          </a:p>
        </p:txBody>
      </p:sp>
      <p:sp>
        <p:nvSpPr>
          <p:cNvPr id="30723" name="Slide Number Placeholder 3">
            <a:extLst>
              <a:ext uri="{FF2B5EF4-FFF2-40B4-BE49-F238E27FC236}">
                <a16:creationId xmlns:a16="http://schemas.microsoft.com/office/drawing/2014/main" id="{6E528026-8DCC-1E4D-B826-6C68FB4436E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9D44C746-25A6-7E41-9311-A00E47EAC1D9}" type="slidenum">
              <a:rPr kumimoji="0" lang="en-US" altLang="en-US" sz="1200" b="0"/>
              <a:pPr/>
              <a:t>12</a:t>
            </a:fld>
            <a:endParaRPr kumimoji="0" lang="en-US" altLang="en-US" sz="12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D1E4E1DC-7064-F942-966D-1D51E2EC817E}"/>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5F9D39E5-9BF7-9740-8BBD-E7751320B55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Need Taq polymerase, primers, ATCGs, and way to change the temperature!!</a:t>
            </a:r>
          </a:p>
          <a:p>
            <a:endParaRPr lang="en-US" altLang="en-US" b="1">
              <a:latin typeface="Arial" panose="020B0604020202020204" pitchFamily="34" charset="0"/>
              <a:ea typeface="ＭＳ Ｐゴシック" panose="020B0600070205080204" pitchFamily="34" charset="-128"/>
            </a:endParaRPr>
          </a:p>
          <a:p>
            <a:r>
              <a:rPr lang="en-US" altLang="en-US">
                <a:latin typeface="Helvetica" pitchFamily="2" charset="0"/>
                <a:ea typeface="ＭＳ Ｐゴシック" panose="020B0600070205080204" pitchFamily="34" charset="-128"/>
              </a:rPr>
              <a:t>1. Relies on a </a:t>
            </a:r>
            <a:r>
              <a:rPr lang="en-US" altLang="en-US" b="1">
                <a:latin typeface="Helvetica" pitchFamily="2" charset="0"/>
                <a:ea typeface="ＭＳ Ｐゴシック" panose="020B0600070205080204" pitchFamily="34" charset="-128"/>
              </a:rPr>
              <a:t>thermostable DNA polymerase (Taq polymerase</a:t>
            </a:r>
            <a:r>
              <a:rPr lang="en-US" altLang="en-US">
                <a:latin typeface="Helvetica" pitchFamily="2" charset="0"/>
                <a:ea typeface="ＭＳ Ｐゴシック" panose="020B0600070205080204" pitchFamily="34" charset="-128"/>
              </a:rPr>
              <a:t>) and requires DNA primers specifically for DNA region of interest</a:t>
            </a:r>
          </a:p>
          <a:p>
            <a:r>
              <a:rPr lang="en-US" altLang="en-US">
                <a:latin typeface="Arial" panose="020B0604020202020204" pitchFamily="34" charset="0"/>
                <a:ea typeface="ＭＳ Ｐゴシック" panose="020B0600070205080204" pitchFamily="34" charset="-128"/>
              </a:rPr>
              <a:t>2. </a:t>
            </a:r>
            <a:r>
              <a:rPr lang="en-US" altLang="en-US">
                <a:latin typeface="Helvetica" pitchFamily="2" charset="0"/>
                <a:ea typeface="ＭＳ Ｐゴシック" panose="020B0600070205080204" pitchFamily="34" charset="-128"/>
              </a:rPr>
              <a:t>Reaction is repeatedly cycled through a series of temperature changes </a:t>
            </a:r>
            <a:r>
              <a:rPr lang="en-US" altLang="en-US">
                <a:latin typeface="Helvetica" pitchFamily="2" charset="0"/>
                <a:ea typeface="ＭＳ Ｐゴシック" panose="020B0600070205080204" pitchFamily="34" charset="-128"/>
                <a:sym typeface="Wingdings" pitchFamily="2" charset="2"/>
              </a:rPr>
              <a:t> making many copies</a:t>
            </a:r>
            <a:endParaRPr lang="en-US" altLang="en-US">
              <a:latin typeface="Helvetica" pitchFamily="2"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3. </a:t>
            </a:r>
            <a:r>
              <a:rPr lang="en-US" altLang="en-US">
                <a:latin typeface="Helvetica" pitchFamily="2" charset="0"/>
                <a:ea typeface="ＭＳ Ｐゴシック" panose="020B0600070205080204" pitchFamily="34" charset="-128"/>
              </a:rPr>
              <a:t>PCR has many applications (DNA cloning, medical diagnostics, forensics)</a:t>
            </a:r>
            <a:endParaRPr lang="en-US" altLang="en-US">
              <a:latin typeface="Arial" panose="020B0604020202020204" pitchFamily="34" charset="0"/>
              <a:ea typeface="ＭＳ Ｐゴシック" panose="020B0600070205080204" pitchFamily="34" charset="-128"/>
            </a:endParaRPr>
          </a:p>
          <a:p>
            <a:r>
              <a:rPr lang="en-US" altLang="en-US" i="1">
                <a:latin typeface="Arial" panose="020B0604020202020204" pitchFamily="34" charset="0"/>
                <a:ea typeface="ＭＳ Ｐゴシック" panose="020B0600070205080204" pitchFamily="34" charset="-128"/>
              </a:rPr>
              <a:t>In vitro</a:t>
            </a:r>
            <a:r>
              <a:rPr lang="en-US" altLang="en-US">
                <a:latin typeface="Arial" panose="020B0604020202020204" pitchFamily="34" charset="0"/>
                <a:ea typeface="ＭＳ Ｐゴシック" panose="020B0600070205080204" pitchFamily="34" charset="-128"/>
              </a:rPr>
              <a:t>- means in a test tube rather than in an organism</a:t>
            </a:r>
            <a:endParaRPr lang="en-US" altLang="en-US" i="1">
              <a:latin typeface="Arial" panose="020B0604020202020204" pitchFamily="34" charset="0"/>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586D01B9-5F59-F048-91C6-494D0245EED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D4D0947D-E54B-6B46-8817-4EC0573500D6}" type="slidenum">
              <a:rPr kumimoji="0" lang="en-US" altLang="en-US" sz="1200" b="0"/>
              <a:pPr/>
              <a:t>13</a:t>
            </a:fld>
            <a:endParaRPr kumimoji="0" lang="en-US" altLang="en-US"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D47FF04F-9F8C-2148-9ED5-50B43DD21DE3}"/>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DB68C098-4033-DA48-A5B3-5A794ED891E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Kari Mullis (</a:t>
            </a:r>
            <a:r>
              <a:rPr lang="en-US" altLang="en-US">
                <a:solidFill>
                  <a:srgbClr val="FF0000"/>
                </a:solidFill>
                <a:latin typeface="Helvetica" pitchFamily="2" charset="0"/>
                <a:ea typeface="ＭＳ Ｐゴシック" panose="020B0600070205080204" pitchFamily="34" charset="-128"/>
              </a:rPr>
              <a:t>1993 Nobel Prize) </a:t>
            </a:r>
            <a:r>
              <a:rPr lang="en-US" altLang="en-US">
                <a:latin typeface="Arial" panose="020B0604020202020204" pitchFamily="34" charset="0"/>
                <a:ea typeface="ＭＳ Ｐゴシック" panose="020B0600070205080204" pitchFamily="34" charset="-128"/>
              </a:rPr>
              <a:t>has denied climate change and AIDS and has said that his use of LSD spurred the discovery of PCR</a:t>
            </a:r>
          </a:p>
        </p:txBody>
      </p:sp>
      <p:sp>
        <p:nvSpPr>
          <p:cNvPr id="34819" name="Slide Number Placeholder 3">
            <a:extLst>
              <a:ext uri="{FF2B5EF4-FFF2-40B4-BE49-F238E27FC236}">
                <a16:creationId xmlns:a16="http://schemas.microsoft.com/office/drawing/2014/main" id="{93D87B92-DF7E-3E49-A288-071B40F6888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F0E5FFF1-35D6-B04C-9A83-332E4421B6A5}" type="slidenum">
              <a:rPr kumimoji="0" lang="en-US" altLang="en-US" sz="1200" b="0"/>
              <a:pPr/>
              <a:t>14</a:t>
            </a:fld>
            <a:endParaRPr kumimoji="0" lang="en-US" altLang="en-US"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6D41F41F-0637-CE46-A6A3-119249502063}"/>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812D6BAF-F078-834A-AE45-7A7D7C7D46D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You received a DNA sample from a hair left at a crime scene, along with DNA samples from three possible suspects. You examine a particular genetic marker and see whether any of the 3 suspects match the hair DNA for this marker</a:t>
            </a:r>
          </a:p>
          <a:p>
            <a:r>
              <a:rPr lang="en-US" altLang="en-US" b="1">
                <a:latin typeface="Arial" panose="020B0604020202020204" pitchFamily="34" charset="0"/>
                <a:ea typeface="ＭＳ Ｐゴシック" panose="020B0600070205080204" pitchFamily="34" charset="-128"/>
              </a:rPr>
              <a:t>Suspect 1- is homozygous for marker 2</a:t>
            </a:r>
          </a:p>
          <a:p>
            <a:r>
              <a:rPr lang="en-US" altLang="en-US" b="1">
                <a:latin typeface="Arial" panose="020B0604020202020204" pitchFamily="34" charset="0"/>
                <a:ea typeface="ＭＳ Ｐゴシック" panose="020B0600070205080204" pitchFamily="34" charset="-128"/>
              </a:rPr>
              <a:t>Suspect 2- is heterozygous and therefore has both maker 1 and marker 2</a:t>
            </a:r>
          </a:p>
          <a:p>
            <a:r>
              <a:rPr lang="en-US" altLang="en-US" b="1">
                <a:latin typeface="Arial" panose="020B0604020202020204" pitchFamily="34" charset="0"/>
                <a:ea typeface="ＭＳ Ｐゴシック" panose="020B0600070205080204" pitchFamily="34" charset="-128"/>
              </a:rPr>
              <a:t>Suspect 3- is homozygous for marker 1 (which is similar to the DNA found at the crime scene)</a:t>
            </a:r>
          </a:p>
        </p:txBody>
      </p:sp>
      <p:sp>
        <p:nvSpPr>
          <p:cNvPr id="38915" name="Slide Number Placeholder 3">
            <a:extLst>
              <a:ext uri="{FF2B5EF4-FFF2-40B4-BE49-F238E27FC236}">
                <a16:creationId xmlns:a16="http://schemas.microsoft.com/office/drawing/2014/main" id="{6F1D2ED1-FC96-0A45-8754-7F846B1C1F4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0B1FBB5-08A1-D647-9883-27002D4C01C9}" type="slidenum">
              <a:rPr kumimoji="0" lang="en-US" altLang="en-US" sz="1200" b="0"/>
              <a:pPr/>
              <a:t>15</a:t>
            </a:fld>
            <a:endParaRPr kumimoji="0" lang="en-US" altLang="en-US"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64BB7597-41EE-3244-9A86-EF2E9B421317}"/>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D4190C78-E3EF-DE48-AF1F-B2FE06AE120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latin typeface="Arial" panose="020B0604020202020204" pitchFamily="34" charset="0"/>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6FFB5933-267C-AE4F-9CBF-4ECED7711FC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E0F9F81-04FC-5E4A-B151-F7D71EECAFB5}" type="slidenum">
              <a:rPr kumimoji="0" lang="en-US" altLang="en-US" sz="1200" b="0"/>
              <a:pPr/>
              <a:t>16</a:t>
            </a:fld>
            <a:endParaRPr kumimoji="0" lang="en-US" altLang="en-US"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BB6DFDF2-33D9-C649-B0E2-21FF7289309D}"/>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5C2B442E-5A44-2140-A38C-9543806B39C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~700 bp </a:t>
            </a:r>
          </a:p>
        </p:txBody>
      </p:sp>
      <p:sp>
        <p:nvSpPr>
          <p:cNvPr id="43011" name="Slide Number Placeholder 3">
            <a:extLst>
              <a:ext uri="{FF2B5EF4-FFF2-40B4-BE49-F238E27FC236}">
                <a16:creationId xmlns:a16="http://schemas.microsoft.com/office/drawing/2014/main" id="{A089B4B7-A802-284A-953F-32445CEFF33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7342087E-4B6C-5C42-AB8E-689F79B55674}" type="slidenum">
              <a:rPr kumimoji="0" lang="en-US" altLang="en-US" sz="1200" b="0"/>
              <a:pPr/>
              <a:t>17</a:t>
            </a:fld>
            <a:endParaRPr kumimoji="0" lang="en-US" altLang="en-US"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A65277A5-9851-014E-9084-1A5F03D68F69}"/>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7F36F5A4-D634-0246-B725-C684640D0A0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1</a:t>
            </a:r>
          </a:p>
          <a:p>
            <a:r>
              <a:rPr lang="en-US" altLang="en-US" b="1">
                <a:latin typeface="Arial" panose="020B0604020202020204" pitchFamily="34" charset="0"/>
                <a:ea typeface="ＭＳ Ｐゴシック" panose="020B0600070205080204" pitchFamily="34" charset="-128"/>
              </a:rPr>
              <a:t>2</a:t>
            </a:r>
          </a:p>
          <a:p>
            <a:r>
              <a:rPr lang="en-US" altLang="en-US" b="1">
                <a:latin typeface="Arial" panose="020B0604020202020204" pitchFamily="34" charset="0"/>
                <a:ea typeface="ＭＳ Ｐゴシック" panose="020B0600070205080204" pitchFamily="34" charset="-128"/>
              </a:rPr>
              <a:t>3</a:t>
            </a:r>
          </a:p>
        </p:txBody>
      </p:sp>
      <p:sp>
        <p:nvSpPr>
          <p:cNvPr id="45059" name="Slide Number Placeholder 3">
            <a:extLst>
              <a:ext uri="{FF2B5EF4-FFF2-40B4-BE49-F238E27FC236}">
                <a16:creationId xmlns:a16="http://schemas.microsoft.com/office/drawing/2014/main" id="{98C56AB4-502D-4241-8B49-D7384CDF182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BADCBDD-668E-E840-BB90-F1FB73BEE414}" type="slidenum">
              <a:rPr kumimoji="0" lang="en-US" altLang="en-US" sz="1200" b="0"/>
              <a:pPr/>
              <a:t>18</a:t>
            </a:fld>
            <a:endParaRPr kumimoji="0" lang="en-US" altLang="en-US" sz="1200"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43F97DF9-C847-2A46-BDBE-1A335D747054}"/>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180D4A79-EFFA-144E-B9DF-2E0F65F7405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Helvetica" pitchFamily="2" charset="0"/>
                <a:ea typeface="ＭＳ Ｐゴシック" panose="020B0600070205080204" pitchFamily="34" charset="-128"/>
              </a:rPr>
              <a:t>mtDNA used when biological evidence is degraded or in small quantities (only hairs, bones, teeth)</a:t>
            </a:r>
          </a:p>
          <a:p>
            <a:r>
              <a:rPr lang="en-US" altLang="en-US">
                <a:latin typeface="Helvetica" pitchFamily="2" charset="0"/>
                <a:ea typeface="ＭＳ Ｐゴシック" panose="020B0600070205080204" pitchFamily="34" charset="-128"/>
              </a:rPr>
              <a:t>911 incident used mtDNA to identify bodies and get remains back to their families</a:t>
            </a:r>
            <a:endParaRPr lang="en-US" altLang="en-US">
              <a:latin typeface="Arial" panose="020B0604020202020204" pitchFamily="34" charset="0"/>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3E826D25-D786-244F-8448-0CE8B114A4D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FB695D6A-6E93-D44C-AAD4-29DB1B5FAADA}" type="slidenum">
              <a:rPr kumimoji="0" lang="en-US" altLang="en-US" sz="1200" b="0"/>
              <a:pPr/>
              <a:t>19</a:t>
            </a:fld>
            <a:endParaRPr kumimoji="0" lang="en-US"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50DBEDC7-7E74-D94A-88B6-ADE132F6C237}"/>
              </a:ext>
            </a:extLst>
          </p:cNvPr>
          <p:cNvSpPr>
            <a:spLocks noGrp="1" noRot="1" noChangeAspect="1" noChangeArrowheads="1" noTextEdit="1"/>
          </p:cNvSpPr>
          <p:nvPr>
            <p:ph type="sldImg"/>
          </p:nvPr>
        </p:nvSpPr>
        <p:spPr>
          <a:ln/>
        </p:spPr>
      </p:sp>
      <p:sp>
        <p:nvSpPr>
          <p:cNvPr id="12290" name="Notes Placeholder 2">
            <a:extLst>
              <a:ext uri="{FF2B5EF4-FFF2-40B4-BE49-F238E27FC236}">
                <a16:creationId xmlns:a16="http://schemas.microsoft.com/office/drawing/2014/main" id="{CA3EC074-C305-CD44-84D2-2B7DF1114F1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FF0000"/>
                </a:solidFill>
                <a:latin typeface="Helvetica" pitchFamily="2" charset="0"/>
                <a:ea typeface="ＭＳ Ｐゴシック" panose="020B0600070205080204" pitchFamily="34" charset="-128"/>
              </a:rPr>
              <a:t>Restriction Enzymes- </a:t>
            </a:r>
            <a:r>
              <a:rPr lang="en-US" altLang="en-US" dirty="0">
                <a:solidFill>
                  <a:srgbClr val="FF0000"/>
                </a:solidFill>
                <a:latin typeface="Helvetica" pitchFamily="2" charset="0"/>
                <a:ea typeface="ＭＳ Ｐゴシック" panose="020B0600070205080204" pitchFamily="34" charset="-128"/>
              </a:rPr>
              <a:t>isolated from bacteria. C</a:t>
            </a:r>
            <a:r>
              <a:rPr lang="en-US" altLang="en-US" dirty="0">
                <a:latin typeface="Helvetica" pitchFamily="2" charset="0"/>
                <a:ea typeface="ＭＳ Ｐゴシック" panose="020B0600070205080204" pitchFamily="34" charset="-128"/>
              </a:rPr>
              <a:t>ut DNA at specific sequences </a:t>
            </a:r>
            <a:r>
              <a:rPr lang="en-US" altLang="en-US" dirty="0">
                <a:latin typeface="Helvetica" pitchFamily="2" charset="0"/>
                <a:ea typeface="ＭＳ Ｐゴシック" panose="020B0600070205080204" pitchFamily="34" charset="-128"/>
                <a:sym typeface="Wingdings" pitchFamily="2" charset="2"/>
              </a:rPr>
              <a:t> usually give ”sticky” ends</a:t>
            </a:r>
            <a:r>
              <a:rPr lang="en-US" altLang="en-US" dirty="0">
                <a:latin typeface="Helvetica" pitchFamily="2" charset="0"/>
                <a:ea typeface="ＭＳ Ｐゴシック" panose="020B0600070205080204" pitchFamily="34" charset="-128"/>
              </a:rPr>
              <a:t> </a:t>
            </a:r>
            <a:endParaRPr lang="en-US" altLang="en-US" b="1" dirty="0">
              <a:solidFill>
                <a:srgbClr val="FF0000"/>
              </a:solidFill>
              <a:latin typeface="Helvetica" pitchFamily="2" charset="0"/>
              <a:ea typeface="ＭＳ Ｐゴシック" panose="020B0600070205080204" pitchFamily="34" charset="-128"/>
            </a:endParaRPr>
          </a:p>
          <a:p>
            <a:r>
              <a:rPr lang="en-US" altLang="en-US" b="1" dirty="0">
                <a:solidFill>
                  <a:srgbClr val="FF0000"/>
                </a:solidFill>
                <a:latin typeface="Helvetica" pitchFamily="2" charset="0"/>
                <a:ea typeface="ＭＳ Ｐゴシック" panose="020B0600070205080204" pitchFamily="34" charset="-128"/>
              </a:rPr>
              <a:t>Glue- </a:t>
            </a:r>
            <a:r>
              <a:rPr lang="en-US" altLang="en-US" dirty="0">
                <a:solidFill>
                  <a:srgbClr val="FF0000"/>
                </a:solidFill>
                <a:latin typeface="Helvetica" pitchFamily="2" charset="0"/>
                <a:ea typeface="ＭＳ Ｐゴシック" panose="020B0600070205080204" pitchFamily="34" charset="-128"/>
              </a:rPr>
              <a:t>hydrogen bonding between complementary base pairs (DNA ligase glues the DNA backbone together)</a:t>
            </a:r>
            <a:endParaRPr lang="en-US" altLang="en-US" b="1" dirty="0">
              <a:solidFill>
                <a:srgbClr val="FF0000"/>
              </a:solidFill>
              <a:latin typeface="Helvetica" pitchFamily="2" charset="0"/>
              <a:ea typeface="ＭＳ Ｐゴシック" panose="020B0600070205080204" pitchFamily="34" charset="-128"/>
            </a:endParaRPr>
          </a:p>
          <a:p>
            <a:r>
              <a:rPr lang="en-US" altLang="en-US" b="1" dirty="0">
                <a:solidFill>
                  <a:srgbClr val="FF0000"/>
                </a:solidFill>
                <a:latin typeface="Helvetica" pitchFamily="2" charset="0"/>
                <a:ea typeface="ＭＳ Ｐゴシック" panose="020B0600070205080204" pitchFamily="34" charset="-128"/>
              </a:rPr>
              <a:t>Gel Electrophoresis- </a:t>
            </a:r>
            <a:r>
              <a:rPr lang="en-US" altLang="en-US" dirty="0">
                <a:latin typeface="Helvetica" pitchFamily="2" charset="0"/>
                <a:ea typeface="ＭＳ Ｐゴシック" panose="020B0600070205080204" pitchFamily="34" charset="-128"/>
              </a:rPr>
              <a:t>separates and measures DNA fragments based on their size</a:t>
            </a:r>
            <a:endParaRPr lang="en-US" altLang="en-US" b="1" dirty="0">
              <a:solidFill>
                <a:srgbClr val="FF0000"/>
              </a:solidFill>
              <a:latin typeface="Helvetica" pitchFamily="2" charset="0"/>
              <a:ea typeface="ＭＳ Ｐゴシック" panose="020B0600070205080204" pitchFamily="34" charset="-128"/>
            </a:endParaRPr>
          </a:p>
          <a:p>
            <a:r>
              <a:rPr lang="en-US" altLang="en-US" b="1" dirty="0">
                <a:solidFill>
                  <a:srgbClr val="FF0000"/>
                </a:solidFill>
                <a:latin typeface="Helvetica" pitchFamily="2" charset="0"/>
                <a:ea typeface="ＭＳ Ｐゴシック" panose="020B0600070205080204" pitchFamily="34" charset="-128"/>
              </a:rPr>
              <a:t>PCR- </a:t>
            </a:r>
            <a:r>
              <a:rPr lang="en-US" altLang="en-US" dirty="0">
                <a:latin typeface="Helvetica" pitchFamily="2" charset="0"/>
                <a:ea typeface="ＭＳ Ｐゴシック" panose="020B0600070205080204" pitchFamily="34" charset="-128"/>
              </a:rPr>
              <a:t>makes millions of identical copies of a specific DNA fragment (needs primers, Taq polymerase (from hot springs), and all nucleotides (ATCG)</a:t>
            </a:r>
            <a:endParaRPr lang="en-US" altLang="en-US" b="1" dirty="0">
              <a:solidFill>
                <a:srgbClr val="FF0000"/>
              </a:solidFill>
              <a:latin typeface="Helvetica" pitchFamily="2" charset="0"/>
              <a:ea typeface="ＭＳ Ｐゴシック" panose="020B0600070205080204" pitchFamily="34" charset="-128"/>
            </a:endParaRPr>
          </a:p>
          <a:p>
            <a:r>
              <a:rPr lang="en-US" altLang="en-US" b="1" dirty="0">
                <a:solidFill>
                  <a:srgbClr val="FF0000"/>
                </a:solidFill>
                <a:latin typeface="Helvetica" pitchFamily="2" charset="0"/>
                <a:ea typeface="ＭＳ Ｐゴシック" panose="020B0600070205080204" pitchFamily="34" charset="-128"/>
              </a:rPr>
              <a:t>Sequencing- </a:t>
            </a:r>
            <a:r>
              <a:rPr lang="en-US" altLang="en-US" dirty="0">
                <a:latin typeface="Helvetica" pitchFamily="2" charset="0"/>
                <a:ea typeface="ＭＳ Ｐゴシック" panose="020B0600070205080204" pitchFamily="34" charset="-128"/>
              </a:rPr>
              <a:t>ability to “read” each nucleotide in DNA (uses </a:t>
            </a:r>
            <a:r>
              <a:rPr lang="en-US" altLang="en-US" dirty="0" err="1">
                <a:latin typeface="Helvetica" pitchFamily="2" charset="0"/>
                <a:ea typeface="ＭＳ Ｐゴシック" panose="020B0600070205080204" pitchFamily="34" charset="-128"/>
              </a:rPr>
              <a:t>dideoxynucleotides</a:t>
            </a:r>
            <a:r>
              <a:rPr lang="en-US" altLang="en-US" dirty="0">
                <a:latin typeface="Helvetica" pitchFamily="2" charset="0"/>
                <a:ea typeface="ＭＳ Ｐゴシック" panose="020B0600070205080204" pitchFamily="34" charset="-128"/>
              </a:rPr>
              <a:t>)</a:t>
            </a:r>
          </a:p>
          <a:p>
            <a:endParaRPr lang="en-US" altLang="en-US" b="1" dirty="0">
              <a:solidFill>
                <a:srgbClr val="FF0000"/>
              </a:solidFill>
              <a:latin typeface="Helvetica" pitchFamily="2" charset="0"/>
              <a:ea typeface="ＭＳ Ｐゴシック" panose="020B0600070205080204" pitchFamily="34" charset="-128"/>
            </a:endParaRPr>
          </a:p>
          <a:p>
            <a:pPr eaLnBrk="1" hangingPunct="1">
              <a:buFont typeface="Times New Roman" panose="02020603050405020304" pitchFamily="18" charset="0"/>
              <a:buAutoNum type="arabicPeriod"/>
            </a:pPr>
            <a:r>
              <a:rPr lang="en-US" altLang="en-US" dirty="0">
                <a:latin typeface="Helvetica" pitchFamily="2" charset="0"/>
                <a:ea typeface="ＭＳ Ｐゴシック" panose="020B0600070205080204" pitchFamily="34" charset="-128"/>
              </a:rPr>
              <a:t>Bacterial plasmid: circular piece of DNA that bacteria will replicate for us</a:t>
            </a:r>
          </a:p>
          <a:p>
            <a:pPr eaLnBrk="1" hangingPunct="1">
              <a:buFont typeface="Times New Roman" panose="02020603050405020304" pitchFamily="18" charset="0"/>
              <a:buAutoNum type="arabicPeriod"/>
            </a:pPr>
            <a:r>
              <a:rPr lang="en-US" altLang="en-US" dirty="0">
                <a:latin typeface="Helvetica" pitchFamily="2" charset="0"/>
                <a:ea typeface="ＭＳ Ｐゴシック" panose="020B0600070205080204" pitchFamily="34" charset="-128"/>
              </a:rPr>
              <a:t>Bacterial transformation: pokes holes in bacteria so DNA can enter bacteria </a:t>
            </a:r>
          </a:p>
          <a:p>
            <a:pPr eaLnBrk="1" hangingPunct="1">
              <a:buFont typeface="Times New Roman" panose="02020603050405020304" pitchFamily="18" charset="0"/>
              <a:buAutoNum type="arabicPeriod"/>
            </a:pPr>
            <a:r>
              <a:rPr lang="en-US" altLang="en-US" dirty="0">
                <a:latin typeface="Helvetica" pitchFamily="2" charset="0"/>
                <a:ea typeface="ＭＳ Ｐゴシック" panose="020B0600070205080204" pitchFamily="34" charset="-128"/>
              </a:rPr>
              <a:t>DNA Cloning: makes many identical copies of a piece of DNA</a:t>
            </a:r>
          </a:p>
          <a:p>
            <a:endParaRPr lang="en-US" altLang="en-US" b="1" dirty="0">
              <a:latin typeface="Arial" panose="020B0604020202020204" pitchFamily="34" charset="0"/>
              <a:ea typeface="ＭＳ Ｐゴシック" panose="020B0600070205080204" pitchFamily="34" charset="-128"/>
            </a:endParaRPr>
          </a:p>
        </p:txBody>
      </p:sp>
      <p:sp>
        <p:nvSpPr>
          <p:cNvPr id="12291" name="Slide Number Placeholder 3">
            <a:extLst>
              <a:ext uri="{FF2B5EF4-FFF2-40B4-BE49-F238E27FC236}">
                <a16:creationId xmlns:a16="http://schemas.microsoft.com/office/drawing/2014/main" id="{34D7576C-6319-8A4A-B6DE-3D060A58044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05215DCD-3AAE-7B4A-B96C-5227AB5A90D9}" type="slidenum">
              <a:rPr kumimoji="0" lang="en-US" altLang="en-US" sz="1200" b="0"/>
              <a:pPr/>
              <a:t>2</a:t>
            </a:fld>
            <a:endParaRPr kumimoji="0" lang="en-US" altLang="en-US" sz="1200"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D14E7E99-8021-E74F-AEFA-6E5A1C914801}"/>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43D65297-C460-0246-9BF5-C5B61F8A99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Helvetica" pitchFamily="2" charset="0"/>
                <a:ea typeface="ＭＳ Ｐゴシック" panose="020B0600070205080204" pitchFamily="34" charset="-128"/>
              </a:rPr>
              <a:t>Golden Rice- Rice with beta-carotene (vitamin A) added</a:t>
            </a:r>
          </a:p>
          <a:p>
            <a:r>
              <a:rPr lang="en-US" altLang="en-US">
                <a:latin typeface="Helvetica" pitchFamily="2" charset="0"/>
                <a:ea typeface="ＭＳ Ｐゴシック" panose="020B0600070205080204" pitchFamily="34" charset="-128"/>
              </a:rPr>
              <a:t>Bt Corn- Corn with a bacterial chemical added that is toxic to insects but not humans </a:t>
            </a:r>
          </a:p>
          <a:p>
            <a:endParaRPr lang="en-US" altLang="en-US">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48804E89-94BF-3A47-94E5-F15E37B9085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ED2632D-2CA8-9A46-B8E5-55C248BC732C}" type="slidenum">
              <a:rPr kumimoji="0" lang="en-US" altLang="en-US" sz="1200" b="0"/>
              <a:pPr/>
              <a:t>20</a:t>
            </a:fld>
            <a:endParaRPr kumimoji="0" lang="en-US" altLang="en-US" sz="1200"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7375B77C-C518-A949-97CB-EB4845BBAB62}"/>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6259CF99-1B3D-0541-A221-591F3F710B6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Since 1997, cloning has been demonstrated in many mammals, including mice, cats, cows, horses, mules, pigs, and dogs. Problems often arise due to changes on the DNA (methylation, acetylation) which isn’t as easy to duplicate. </a:t>
            </a:r>
          </a:p>
          <a:p>
            <a:r>
              <a:rPr lang="en-US" altLang="en-US" b="1">
                <a:latin typeface="Arial" panose="020B0604020202020204" pitchFamily="34" charset="0"/>
                <a:ea typeface="ＭＳ Ｐゴシック" panose="020B0600070205080204" pitchFamily="34" charset="-128"/>
              </a:rPr>
              <a:t>Dolly</a:t>
            </a:r>
            <a:r>
              <a:rPr lang="en-US" altLang="en-US">
                <a:latin typeface="Arial" panose="020B0604020202020204" pitchFamily="34" charset="0"/>
                <a:ea typeface="ＭＳ Ｐゴシック" panose="020B0600070205080204" pitchFamily="34" charset="-128"/>
              </a:rPr>
              <a:t> was euthanised because she had a progressive lung disease and severe arthritis. A Finn Dorset such as </a:t>
            </a:r>
            <a:r>
              <a:rPr lang="en-US" altLang="en-US" b="1">
                <a:latin typeface="Arial" panose="020B0604020202020204" pitchFamily="34" charset="0"/>
                <a:ea typeface="ＭＳ Ｐゴシック" panose="020B0600070205080204" pitchFamily="34" charset="-128"/>
              </a:rPr>
              <a:t>Dolly</a:t>
            </a:r>
            <a:r>
              <a:rPr lang="en-US" altLang="en-US">
                <a:latin typeface="Arial" panose="020B0604020202020204" pitchFamily="34" charset="0"/>
                <a:ea typeface="ＭＳ Ｐゴシック" panose="020B0600070205080204" pitchFamily="34" charset="-128"/>
              </a:rPr>
              <a:t> has a life expectancy of around 11 to 12 years, but</a:t>
            </a:r>
            <a:r>
              <a:rPr lang="en-US" altLang="en-US" b="1">
                <a:latin typeface="Arial" panose="020B0604020202020204" pitchFamily="34" charset="0"/>
                <a:ea typeface="ＭＳ Ｐゴシック" panose="020B0600070205080204" pitchFamily="34" charset="-128"/>
              </a:rPr>
              <a:t>Dolly</a:t>
            </a:r>
            <a:r>
              <a:rPr lang="en-US" altLang="en-US">
                <a:latin typeface="Arial" panose="020B0604020202020204" pitchFamily="34" charset="0"/>
                <a:ea typeface="ＭＳ Ｐゴシック" panose="020B0600070205080204" pitchFamily="34" charset="-128"/>
              </a:rPr>
              <a:t> lived 6.5 years.</a:t>
            </a:r>
          </a:p>
          <a:p>
            <a:r>
              <a:rPr lang="en-US" altLang="en-US">
                <a:latin typeface="Arial" panose="020B0604020202020204" pitchFamily="34" charset="0"/>
                <a:ea typeface="ＭＳ Ｐゴシック" panose="020B0600070205080204" pitchFamily="34" charset="-128"/>
              </a:rPr>
              <a:t>Cloning uses nucleus from preexisting somatic cell rather than a sperm cell</a:t>
            </a:r>
          </a:p>
        </p:txBody>
      </p:sp>
      <p:sp>
        <p:nvSpPr>
          <p:cNvPr id="57347" name="Slide Number Placeholder 3">
            <a:extLst>
              <a:ext uri="{FF2B5EF4-FFF2-40B4-BE49-F238E27FC236}">
                <a16:creationId xmlns:a16="http://schemas.microsoft.com/office/drawing/2014/main" id="{33688290-8CD1-1045-8D00-9D151142F48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085BAEE-9F39-AF47-9816-4168966A3930}" type="slidenum">
              <a:rPr kumimoji="0" lang="en-US" altLang="en-US" sz="1200" b="0"/>
              <a:pPr/>
              <a:t>21</a:t>
            </a:fld>
            <a:endParaRPr kumimoji="0" lang="en-US" altLang="en-US"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5B89A57C-1A79-6643-8763-616E65E08841}"/>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AF10040E-C8F2-EB4F-8335-9D44479EB2A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a:t>
            </a:r>
          </a:p>
        </p:txBody>
      </p:sp>
      <p:sp>
        <p:nvSpPr>
          <p:cNvPr id="59395" name="Slide Number Placeholder 3">
            <a:extLst>
              <a:ext uri="{FF2B5EF4-FFF2-40B4-BE49-F238E27FC236}">
                <a16:creationId xmlns:a16="http://schemas.microsoft.com/office/drawing/2014/main" id="{D3A9F0A9-2329-EE41-9C0C-A61F5E5F3E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AAEADBBC-2A34-8246-B3C4-000473DC0AE4}" type="slidenum">
              <a:rPr kumimoji="0" lang="en-US" altLang="en-US" sz="1200" b="0"/>
              <a:pPr/>
              <a:t>22</a:t>
            </a:fld>
            <a:endParaRPr kumimoji="0" lang="en-US" altLang="en-US"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8C044184-A89B-D945-A9F3-146286088E23}"/>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DC4F0132-A5EF-EE4E-8FEA-DF77E7A6FC5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61443" name="Slide Number Placeholder 3">
            <a:extLst>
              <a:ext uri="{FF2B5EF4-FFF2-40B4-BE49-F238E27FC236}">
                <a16:creationId xmlns:a16="http://schemas.microsoft.com/office/drawing/2014/main" id="{F4D71FEF-A5A7-674C-878F-CECE1A82F8F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6837D72B-B5F6-FB42-84C7-330EB9763D34}" type="slidenum">
              <a:rPr kumimoji="0" lang="en-US" altLang="en-US" sz="1200" b="0"/>
              <a:pPr/>
              <a:t>23</a:t>
            </a:fld>
            <a:endParaRPr kumimoji="0" lang="en-US" altLang="en-US"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4B6141BB-4D00-1744-80C4-50A67C7E6B5E}"/>
              </a:ext>
            </a:extLst>
          </p:cNvPr>
          <p:cNvSpPr>
            <a:spLocks noGrp="1" noRot="1" noChangeAspect="1" noChangeArrowheads="1" noTextEdit="1"/>
          </p:cNvSpPr>
          <p:nvPr>
            <p:ph type="sldImg"/>
          </p:nvPr>
        </p:nvSpPr>
        <p:spPr>
          <a:ln/>
        </p:spPr>
      </p:sp>
      <p:sp>
        <p:nvSpPr>
          <p:cNvPr id="63490" name="Notes Placeholder 2">
            <a:extLst>
              <a:ext uri="{FF2B5EF4-FFF2-40B4-BE49-F238E27FC236}">
                <a16:creationId xmlns:a16="http://schemas.microsoft.com/office/drawing/2014/main" id="{C6E356FB-8FB8-4A45-A84B-A47E0F392BA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63491" name="Slide Number Placeholder 3">
            <a:extLst>
              <a:ext uri="{FF2B5EF4-FFF2-40B4-BE49-F238E27FC236}">
                <a16:creationId xmlns:a16="http://schemas.microsoft.com/office/drawing/2014/main" id="{AC53171C-736B-EE42-89B4-8F8D56478B8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CF4736AF-2887-BD42-B132-228D7549186C}" type="slidenum">
              <a:rPr kumimoji="0" lang="en-US" altLang="en-US" sz="1200" b="0"/>
              <a:pPr/>
              <a:t>24</a:t>
            </a:fld>
            <a:endParaRPr kumimoji="0" lang="en-US" altLang="en-US"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B3DD25A3-92FC-3147-9F9E-6A961C44A36B}"/>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CADE43D8-1C61-204A-ACED-9996A24956D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D</a:t>
            </a:r>
          </a:p>
        </p:txBody>
      </p:sp>
      <p:sp>
        <p:nvSpPr>
          <p:cNvPr id="65539" name="Slide Number Placeholder 3">
            <a:extLst>
              <a:ext uri="{FF2B5EF4-FFF2-40B4-BE49-F238E27FC236}">
                <a16:creationId xmlns:a16="http://schemas.microsoft.com/office/drawing/2014/main" id="{3EF6679E-EBBE-D542-8F5E-5827185341B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3213E98-528E-AB4A-8E8C-EAC4BED661AC}" type="slidenum">
              <a:rPr kumimoji="0" lang="en-US" altLang="en-US" sz="1200" b="0"/>
              <a:pPr/>
              <a:t>25</a:t>
            </a:fld>
            <a:endParaRPr kumimoji="0" lang="en-US" altLang="en-US" sz="12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F78248B6-22E8-4D4C-BE5D-E3077C2DAA98}"/>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E4594CF5-6D0B-EE4D-91A9-E9B40D7F7FA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A</a:t>
            </a:r>
          </a:p>
        </p:txBody>
      </p:sp>
      <p:sp>
        <p:nvSpPr>
          <p:cNvPr id="67587" name="Slide Number Placeholder 3">
            <a:extLst>
              <a:ext uri="{FF2B5EF4-FFF2-40B4-BE49-F238E27FC236}">
                <a16:creationId xmlns:a16="http://schemas.microsoft.com/office/drawing/2014/main" id="{20A8142C-0EC1-3D40-B264-9FD0E598B7A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0611953-090F-3244-9C9E-2B6E8CA2C9F4}" type="slidenum">
              <a:rPr kumimoji="0" lang="en-US" altLang="en-US" sz="1200" b="0"/>
              <a:pPr/>
              <a:t>26</a:t>
            </a:fld>
            <a:endParaRPr kumimoji="0" lang="en-US" altLang="en-US"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B59925F3-4077-5549-8F59-B0A1B88B1441}"/>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74BD369A-AA32-C647-99BA-01AAA6B3365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69635" name="Slide Number Placeholder 3">
            <a:extLst>
              <a:ext uri="{FF2B5EF4-FFF2-40B4-BE49-F238E27FC236}">
                <a16:creationId xmlns:a16="http://schemas.microsoft.com/office/drawing/2014/main" id="{0EE142E5-1BFB-C740-807C-9B672553DB1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E2506C57-95E7-2647-8468-9FC66C0C4D71}" type="slidenum">
              <a:rPr kumimoji="0" lang="en-US" altLang="en-US" sz="1200" b="0"/>
              <a:pPr/>
              <a:t>27</a:t>
            </a:fld>
            <a:endParaRPr kumimoji="0" lang="en-US" altLang="en-US"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7E0432D0-B6C5-4744-9C1B-7D36C2FCC044}"/>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AED082C9-A172-B643-9452-DC9956D4D6E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71683" name="Slide Number Placeholder 3">
            <a:extLst>
              <a:ext uri="{FF2B5EF4-FFF2-40B4-BE49-F238E27FC236}">
                <a16:creationId xmlns:a16="http://schemas.microsoft.com/office/drawing/2014/main" id="{7291A04E-C6E4-F84B-8FFF-B52DA2F248C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9CED6BB2-E8A2-E045-816B-70FD24D5FAE0}" type="slidenum">
              <a:rPr kumimoji="0" lang="en-US" altLang="en-US" sz="1200" b="0"/>
              <a:pPr/>
              <a:t>28</a:t>
            </a:fld>
            <a:endParaRPr kumimoji="0" lang="en-US" altLang="en-US"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3E8CE8D8-A232-1A49-83EC-7A1225354871}"/>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17D3ADAC-36D3-5540-A433-94745DB3C96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73731" name="Slide Number Placeholder 3">
            <a:extLst>
              <a:ext uri="{FF2B5EF4-FFF2-40B4-BE49-F238E27FC236}">
                <a16:creationId xmlns:a16="http://schemas.microsoft.com/office/drawing/2014/main" id="{3C4E669B-E052-8C4E-8C78-E58F0787D80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33AB6E5D-BEE1-0746-BCBF-29D0A74267A9}" type="slidenum">
              <a:rPr kumimoji="0" lang="en-US" altLang="en-US" sz="1200" b="0"/>
              <a:pPr/>
              <a:t>29</a:t>
            </a:fld>
            <a:endParaRPr kumimoji="0" lang="en-US" alt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826CBF5C-CF90-6F4D-BC7A-3895A09A4923}"/>
              </a:ext>
            </a:extLst>
          </p:cNvPr>
          <p:cNvSpPr>
            <a:spLocks noGrp="1" noRot="1" noChangeAspect="1" noChangeArrowheads="1" noTextEdit="1"/>
          </p:cNvSpPr>
          <p:nvPr>
            <p:ph type="sldImg"/>
          </p:nvPr>
        </p:nvSpPr>
        <p:spPr>
          <a:ln/>
        </p:spPr>
      </p:sp>
      <p:sp>
        <p:nvSpPr>
          <p:cNvPr id="14338" name="Notes Placeholder 2">
            <a:extLst>
              <a:ext uri="{FF2B5EF4-FFF2-40B4-BE49-F238E27FC236}">
                <a16:creationId xmlns:a16="http://schemas.microsoft.com/office/drawing/2014/main" id="{5C7E0CE4-0E66-0D4D-8BB9-3D4ECD16B37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DRAW 5’ and 3’ OVERHANGS ON BOARD</a:t>
            </a:r>
          </a:p>
          <a:p>
            <a:r>
              <a:rPr lang="en-US" altLang="en-US" dirty="0">
                <a:latin typeface="Arial" panose="020B0604020202020204" pitchFamily="34" charset="0"/>
                <a:ea typeface="ＭＳ Ｐゴシック" panose="020B0600070205080204" pitchFamily="34" charset="-128"/>
              </a:rPr>
              <a:t>Restriction enzymes are isolated from bacteria and evolved in bacteria to protect against viral DNA infection (these restriction enzymes called endonucleases in bacteria) cleave DNA that has been injected in by bacteriophages (viruses that infect bacteria)</a:t>
            </a:r>
          </a:p>
          <a:p>
            <a:r>
              <a:rPr lang="en-US" altLang="en-US" b="1" dirty="0">
                <a:latin typeface="Arial" panose="020B0604020202020204" pitchFamily="34" charset="0"/>
                <a:ea typeface="ＭＳ Ｐゴシック" panose="020B0600070205080204" pitchFamily="34" charset="-128"/>
              </a:rPr>
              <a:t>There are over 3000 known restriction enzymes that each recognize and cut different specific DNA sequence</a:t>
            </a:r>
          </a:p>
        </p:txBody>
      </p:sp>
      <p:sp>
        <p:nvSpPr>
          <p:cNvPr id="14339" name="Slide Number Placeholder 3">
            <a:extLst>
              <a:ext uri="{FF2B5EF4-FFF2-40B4-BE49-F238E27FC236}">
                <a16:creationId xmlns:a16="http://schemas.microsoft.com/office/drawing/2014/main" id="{1CE812E7-B37D-494A-AC47-4027D021560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1833F96-F4FE-C249-A6D1-742414B7CCED}" type="slidenum">
              <a:rPr kumimoji="0" lang="en-US" altLang="en-US" sz="1200" b="0"/>
              <a:pPr/>
              <a:t>3</a:t>
            </a:fld>
            <a:endParaRPr kumimoji="0" lang="en-US" altLang="en-US" sz="12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291BD182-A2AE-5942-94A7-EC7B4CD243E5}"/>
              </a:ext>
            </a:extLst>
          </p:cNvPr>
          <p:cNvSpPr>
            <a:spLocks noGrp="1" noRot="1" noChangeAspect="1" noChangeArrowheads="1" noTextEdit="1"/>
          </p:cNvSpPr>
          <p:nvPr>
            <p:ph type="sldImg"/>
          </p:nvPr>
        </p:nvSpPr>
        <p:spPr>
          <a:ln/>
        </p:spPr>
      </p:sp>
      <p:sp>
        <p:nvSpPr>
          <p:cNvPr id="75778" name="Notes Placeholder 2">
            <a:extLst>
              <a:ext uri="{FF2B5EF4-FFF2-40B4-BE49-F238E27FC236}">
                <a16:creationId xmlns:a16="http://schemas.microsoft.com/office/drawing/2014/main" id="{1BF0B354-4F14-6044-84E6-D5F8F9EB231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75779" name="Slide Number Placeholder 3">
            <a:extLst>
              <a:ext uri="{FF2B5EF4-FFF2-40B4-BE49-F238E27FC236}">
                <a16:creationId xmlns:a16="http://schemas.microsoft.com/office/drawing/2014/main" id="{7F2C8E2A-0F56-AF42-AE4B-9856AB20DCE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83CA43D-FC78-8D4C-AC02-DD51F20BF61A}" type="slidenum">
              <a:rPr kumimoji="0" lang="en-US" altLang="en-US" sz="1200" b="0"/>
              <a:pPr/>
              <a:t>30</a:t>
            </a:fld>
            <a:endParaRPr kumimoji="0" lang="en-US" altLang="en-US"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B55D223A-E9F3-F44A-AF9C-0D3A48780125}"/>
              </a:ext>
            </a:extLst>
          </p:cNvPr>
          <p:cNvSpPr>
            <a:spLocks noGrp="1" noRot="1" noChangeAspect="1" noChangeArrowheads="1" noTextEdit="1"/>
          </p:cNvSpPr>
          <p:nvPr>
            <p:ph type="sldImg"/>
          </p:nvPr>
        </p:nvSpPr>
        <p:spPr>
          <a:ln/>
        </p:spPr>
      </p:sp>
      <p:sp>
        <p:nvSpPr>
          <p:cNvPr id="77826" name="Notes Placeholder 2">
            <a:extLst>
              <a:ext uri="{FF2B5EF4-FFF2-40B4-BE49-F238E27FC236}">
                <a16:creationId xmlns:a16="http://schemas.microsoft.com/office/drawing/2014/main" id="{C8985168-8F04-8442-84F1-35150F6E5C8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C</a:t>
            </a:r>
          </a:p>
        </p:txBody>
      </p:sp>
      <p:sp>
        <p:nvSpPr>
          <p:cNvPr id="77827" name="Slide Number Placeholder 3">
            <a:extLst>
              <a:ext uri="{FF2B5EF4-FFF2-40B4-BE49-F238E27FC236}">
                <a16:creationId xmlns:a16="http://schemas.microsoft.com/office/drawing/2014/main" id="{3B8C1B71-6EB1-5747-9784-77024DCE84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3C535A7B-A547-4047-B663-09D4B0BEB762}" type="slidenum">
              <a:rPr kumimoji="0" lang="en-US" altLang="en-US" sz="1200" b="0"/>
              <a:pPr/>
              <a:t>31</a:t>
            </a:fld>
            <a:endParaRPr kumimoji="0" lang="en-US" altLang="en-US" sz="12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BA7FC7B9-BBDA-394F-8AA4-2193D7163CDB}"/>
              </a:ext>
            </a:extLst>
          </p:cNvPr>
          <p:cNvSpPr>
            <a:spLocks noGrp="1" noRot="1" noChangeAspect="1" noChangeArrowheads="1" noTextEdit="1"/>
          </p:cNvSpPr>
          <p:nvPr>
            <p:ph type="sldImg"/>
          </p:nvPr>
        </p:nvSpPr>
        <p:spPr>
          <a:ln/>
        </p:spPr>
      </p:sp>
      <p:sp>
        <p:nvSpPr>
          <p:cNvPr id="80898" name="Notes Placeholder 2">
            <a:extLst>
              <a:ext uri="{FF2B5EF4-FFF2-40B4-BE49-F238E27FC236}">
                <a16:creationId xmlns:a16="http://schemas.microsoft.com/office/drawing/2014/main" id="{552FF3F5-B862-2949-BD7C-4DE24DA568A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0899" name="Slide Number Placeholder 3">
            <a:extLst>
              <a:ext uri="{FF2B5EF4-FFF2-40B4-BE49-F238E27FC236}">
                <a16:creationId xmlns:a16="http://schemas.microsoft.com/office/drawing/2014/main" id="{8300E4FA-0869-444E-AE42-64E2B0099B3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5136B4D1-5BD9-8C41-AC4A-EA8BD06DC2C0}" type="slidenum">
              <a:rPr kumimoji="0" lang="en-US" altLang="en-US" sz="1200" b="0"/>
              <a:pPr/>
              <a:t>33</a:t>
            </a:fld>
            <a:endParaRPr kumimoji="0" lang="en-US" altLang="en-US" sz="1200"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B345504F-A070-094E-9D1F-07A73407FFBD}"/>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D33A8C0A-478C-3842-9419-8A73CFD437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CRISPR- Clustered Regularly Interspaced Short Palindromic Repeats</a:t>
            </a:r>
          </a:p>
          <a:p>
            <a:endParaRPr lang="en-US" altLang="en-US">
              <a:latin typeface="Arial" panose="020B0604020202020204" pitchFamily="34" charset="0"/>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EDC39245-F6C3-3E4E-8118-F43DFC4F23F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F2335FB-E9CD-0C44-8195-2DA93B36CD23}" type="slidenum">
              <a:rPr kumimoji="0" lang="en-US" altLang="en-US" sz="1200" b="0"/>
              <a:pPr/>
              <a:t>34</a:t>
            </a:fld>
            <a:endParaRPr kumimoji="0" lang="en-US" alt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5’- CGGATATCGGTACC</a:t>
            </a:r>
            <a:r>
              <a:rPr lang="en-US" sz="1200" b="1" dirty="0">
                <a:highlight>
                  <a:srgbClr val="FFFF00"/>
                </a:highlight>
              </a:rPr>
              <a:t>GAGCT</a:t>
            </a:r>
            <a:r>
              <a:rPr lang="en-US" sz="1200" b="1" dirty="0"/>
              <a:t>C</a:t>
            </a:r>
            <a:r>
              <a:rPr lang="en-US" sz="1200" dirty="0"/>
              <a:t>GAATTCGTAAT -3’</a:t>
            </a:r>
          </a:p>
          <a:p>
            <a:r>
              <a:rPr lang="en-US" dirty="0"/>
              <a:t>3’- GCCTATAGCCATGG</a:t>
            </a:r>
            <a:r>
              <a:rPr lang="en-US" b="1" dirty="0"/>
              <a:t>CTCGAG</a:t>
            </a:r>
            <a:r>
              <a:rPr lang="en-US" dirty="0"/>
              <a:t>CTTAAGCATTA -5’</a:t>
            </a:r>
          </a:p>
        </p:txBody>
      </p:sp>
      <p:sp>
        <p:nvSpPr>
          <p:cNvPr id="4" name="Slide Number Placeholder 3"/>
          <p:cNvSpPr>
            <a:spLocks noGrp="1"/>
          </p:cNvSpPr>
          <p:nvPr>
            <p:ph type="sldNum" sz="quarter" idx="5"/>
          </p:nvPr>
        </p:nvSpPr>
        <p:spPr/>
        <p:txBody>
          <a:bodyPr/>
          <a:lstStyle/>
          <a:p>
            <a:fld id="{C6CC1C32-3B62-4F40-8147-64789C862E80}" type="slidenum">
              <a:rPr lang="en-US" altLang="en-US" smtClean="0"/>
              <a:pPr/>
              <a:t>4</a:t>
            </a:fld>
            <a:endParaRPr lang="en-US" altLang="en-US"/>
          </a:p>
        </p:txBody>
      </p:sp>
    </p:spTree>
    <p:extLst>
      <p:ext uri="{BB962C8B-B14F-4D97-AF65-F5344CB8AC3E}">
        <p14:creationId xmlns:p14="http://schemas.microsoft.com/office/powerpoint/2010/main" val="2609023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A2F54F33-9580-2549-BBBA-E1079A23585B}"/>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E3D3A8EA-D2B0-9F4B-92BA-500E626478C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Bacterial plasmids are often called </a:t>
            </a:r>
            <a:r>
              <a:rPr lang="en-US" altLang="en-US" b="1" dirty="0">
                <a:latin typeface="Arial" panose="020B0604020202020204" pitchFamily="34" charset="0"/>
                <a:ea typeface="ＭＳ Ｐゴシック" panose="020B0600070205080204" pitchFamily="34" charset="-128"/>
              </a:rPr>
              <a:t>cloning vectors</a:t>
            </a:r>
            <a:r>
              <a:rPr lang="en-US" altLang="en-US" dirty="0">
                <a:latin typeface="Arial" panose="020B0604020202020204" pitchFamily="34" charset="0"/>
                <a:ea typeface="ＭＳ Ｐゴシック" panose="020B0600070205080204" pitchFamily="34" charset="-128"/>
              </a:rPr>
              <a:t> because they “carry” the DNA of interest into a host cell which will then replicate the DNA for you. </a:t>
            </a:r>
          </a:p>
        </p:txBody>
      </p:sp>
      <p:sp>
        <p:nvSpPr>
          <p:cNvPr id="16387" name="Slide Number Placeholder 3">
            <a:extLst>
              <a:ext uri="{FF2B5EF4-FFF2-40B4-BE49-F238E27FC236}">
                <a16:creationId xmlns:a16="http://schemas.microsoft.com/office/drawing/2014/main" id="{B54ED988-0F14-F746-8DAA-6EF4681D97A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97A3AA0B-6D2E-5B44-B8F7-854D754CA344}" type="slidenum">
              <a:rPr kumimoji="0" lang="en-US" altLang="en-US" sz="1200" b="0"/>
              <a:pPr/>
              <a:t>5</a:t>
            </a:fld>
            <a:endParaRPr kumimoji="0" lang="en-US" alt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62FEB512-B184-3D49-9758-C494173DCEDE}"/>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12CAD9FD-86AD-CF47-971C-7688E76CF7A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sz="1200" b="0" i="0" kern="1200" dirty="0">
                <a:solidFill>
                  <a:schemeClr val="tx1"/>
                </a:solidFill>
                <a:effectLst/>
                <a:latin typeface="Arial" charset="0"/>
                <a:ea typeface="ＭＳ Ｐゴシック" charset="0"/>
                <a:cs typeface="ＭＳ Ｐゴシック" charset="0"/>
              </a:rPr>
              <a:t>Plasmids naturally exist in bacterial cells, and they also occur in some eukaryotes. Often, the genes carried in plasmids provide bacteria with genetic advantages, such as antibiotic resistance. When a bacterium divides, all of the plasmids contained within the cell are copied such that each daughter cell receives a copy of each plasmid. Bacteria can also transfer plasmids to one another through a process called conjugation.</a:t>
            </a:r>
          </a:p>
          <a:p>
            <a:endParaRPr kumimoji="1" lang="en-US" altLang="en-US" sz="1200" b="0" i="0" kern="1200" dirty="0">
              <a:solidFill>
                <a:schemeClr val="tx1"/>
              </a:solidFill>
              <a:effectLst/>
              <a:latin typeface="Arial" charset="0"/>
              <a:ea typeface="ＭＳ Ｐゴシック" charset="0"/>
            </a:endParaRPr>
          </a:p>
          <a:p>
            <a:r>
              <a:rPr kumimoji="1" lang="en-US" sz="1200" b="0" i="0" kern="1200" dirty="0">
                <a:solidFill>
                  <a:schemeClr val="tx1"/>
                </a:solidFill>
                <a:effectLst/>
                <a:latin typeface="Arial" charset="0"/>
                <a:ea typeface="ＭＳ Ｐゴシック" charset="0"/>
                <a:cs typeface="ＭＳ Ｐゴシック" charset="0"/>
              </a:rPr>
              <a:t>Scientists have taken advantage of plasmids to use them as tools to clone, transfer, and manipulate genes. Researchers can insert DNA fragments or genes into a plasmid vector, creating a so-called recombinant plasmid. This plasmid can be introduced into a bacterium by way of the process called transformation. Then, because bacteria divide rapidly, they can be used as factories to copy DNA fragments in large quantities.</a:t>
            </a:r>
            <a:endParaRPr lang="en-US" altLang="en-US" dirty="0">
              <a:latin typeface="Arial" panose="020B0604020202020204" pitchFamily="34" charset="0"/>
              <a:ea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8D48B729-98BA-554D-9CDA-019E339DF5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0C6BB79C-6B3A-8F49-AD8B-80102D6E524F}" type="slidenum">
              <a:rPr kumimoji="0" lang="en-US" altLang="en-US" sz="1200" b="0"/>
              <a:pPr/>
              <a:t>6</a:t>
            </a:fld>
            <a:endParaRPr kumimoji="0" lang="en-US" altLang="en-US"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70A556E0-222A-1D43-9844-B22552061BED}"/>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5C834762-CF50-0B47-9584-9A342C0EFA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0483" name="Slide Number Placeholder 3">
            <a:extLst>
              <a:ext uri="{FF2B5EF4-FFF2-40B4-BE49-F238E27FC236}">
                <a16:creationId xmlns:a16="http://schemas.microsoft.com/office/drawing/2014/main" id="{B2E2481F-CD1C-CA4C-9BB8-D678E9F31F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B01AB940-ACDC-E845-9B71-2E2F03E06342}" type="slidenum">
              <a:rPr kumimoji="0" lang="en-US" altLang="en-US" sz="1200" b="0"/>
              <a:pPr/>
              <a:t>7</a:t>
            </a:fld>
            <a:endParaRPr kumimoji="0" lang="en-US" alt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DC88FD9C-A954-014D-8145-CFDB8229467F}"/>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91CEDCC6-52C5-C64A-BF9D-4D342AA12C2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Ex: we want to study the mutant cystic fibrosis protein. Isolate DNA from a person with CS…</a:t>
            </a:r>
          </a:p>
          <a:p>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Bacterial plasmid and gene of interest are both cut with the same restriction enzyme which allows them both to have a similar “cut” sequence which allows them to bind to each other. </a:t>
            </a:r>
          </a:p>
          <a:p>
            <a:r>
              <a:rPr lang="en-US" altLang="en-US" b="1">
                <a:latin typeface="Arial" panose="020B0604020202020204" pitchFamily="34" charset="0"/>
                <a:ea typeface="ＭＳ Ｐゴシック" panose="020B0600070205080204" pitchFamily="34" charset="-128"/>
              </a:rPr>
              <a:t>Plasmids: </a:t>
            </a:r>
            <a:r>
              <a:rPr lang="en-US" altLang="en-US">
                <a:latin typeface="Arial" panose="020B0604020202020204" pitchFamily="34" charset="0"/>
                <a:ea typeface="ＭＳ Ｐゴシック" panose="020B0600070205080204" pitchFamily="34" charset="-128"/>
              </a:rPr>
              <a:t>In nature, plasmids often carry genes that may benefit the survival of the organism, for example </a:t>
            </a:r>
            <a:r>
              <a:rPr lang="en-US" altLang="en-US">
                <a:latin typeface="Arial" panose="020B0604020202020204" pitchFamily="34" charset="0"/>
                <a:ea typeface="ＭＳ Ｐゴシック" panose="020B0600070205080204" pitchFamily="34" charset="-128"/>
                <a:hlinkClick r:id="rId3" tooltip="Antibiotic resistance"/>
              </a:rPr>
              <a:t>antibiotic resistance</a:t>
            </a:r>
            <a:r>
              <a:rPr lang="en-US" altLang="en-US">
                <a:latin typeface="Arial" panose="020B0604020202020204" pitchFamily="34" charset="0"/>
                <a:ea typeface="ＭＳ Ｐゴシック" panose="020B0600070205080204" pitchFamily="34" charset="-128"/>
              </a:rPr>
              <a:t>. While the chromosomes are big and contain all the essential genetic information for living under normal conditions, plasmids usually are very small and contain only additional genes that may be useful to the organism under certain situations or particular conditions.</a:t>
            </a:r>
            <a:endParaRPr lang="en-US" altLang="en-US" b="1">
              <a:latin typeface="Arial" panose="020B0604020202020204" pitchFamily="34" charset="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7C1D2CF3-381D-A847-8D27-123A0FFA07E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4FA5CF57-CB1D-4342-A4DB-1C39A2A82E1D}" type="slidenum">
              <a:rPr kumimoji="0" lang="en-US" altLang="en-US" sz="1200" b="0"/>
              <a:pPr/>
              <a:t>8</a:t>
            </a:fld>
            <a:endParaRPr kumimoji="0" lang="en-US" alt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D292F74C-24BF-9A42-A490-2B6BAF07A631}"/>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B7D18AAB-13D3-6942-B540-ED8D776F417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Cloning</a:t>
            </a:r>
            <a:r>
              <a:rPr lang="en-US" altLang="en-US">
                <a:latin typeface="Arial" panose="020B0604020202020204" pitchFamily="34" charset="0"/>
                <a:ea typeface="ＭＳ Ｐゴシック" panose="020B0600070205080204" pitchFamily="34" charset="-128"/>
              </a:rPr>
              <a:t> is the process of producing similar populations of genetically identical individuals. </a:t>
            </a:r>
          </a:p>
          <a:p>
            <a:r>
              <a:rPr lang="en-US" altLang="en-US" b="1">
                <a:latin typeface="Arial" panose="020B0604020202020204" pitchFamily="34" charset="0"/>
                <a:ea typeface="ＭＳ Ｐゴシック" panose="020B0600070205080204" pitchFamily="34" charset="-128"/>
              </a:rPr>
              <a:t>Cloning a gene is simply putting it into a bacterial plasmid and then having the bacteria make copies of it for us.</a:t>
            </a:r>
          </a:p>
        </p:txBody>
      </p:sp>
      <p:sp>
        <p:nvSpPr>
          <p:cNvPr id="24579" name="Slide Number Placeholder 3">
            <a:extLst>
              <a:ext uri="{FF2B5EF4-FFF2-40B4-BE49-F238E27FC236}">
                <a16:creationId xmlns:a16="http://schemas.microsoft.com/office/drawing/2014/main" id="{56D035E6-8F40-2845-87EF-54A1DBE76BA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fld id="{126E40EC-296A-764E-9A82-C89261AD338E}" type="slidenum">
              <a:rPr kumimoji="0" lang="en-US" altLang="en-US" sz="1200" b="0"/>
              <a:pPr/>
              <a:t>9</a:t>
            </a:fld>
            <a:endParaRPr kumimoji="0" lang="en-US"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7" descr="art">
            <a:extLst>
              <a:ext uri="{FF2B5EF4-FFF2-40B4-BE49-F238E27FC236}">
                <a16:creationId xmlns:a16="http://schemas.microsoft.com/office/drawing/2014/main" id="{8C2CCBCF-8CAF-284A-B88D-89415AA613C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3714" b="2774"/>
          <a:stretch>
            <a:fillRect/>
          </a:stretch>
        </p:blipFill>
        <p:spPr bwMode="auto">
          <a:xfrm>
            <a:off x="0" y="0"/>
            <a:ext cx="914717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a:extLst>
              <a:ext uri="{FF2B5EF4-FFF2-40B4-BE49-F238E27FC236}">
                <a16:creationId xmlns:a16="http://schemas.microsoft.com/office/drawing/2014/main" id="{13D7C090-840A-6B42-8D4A-1126D073A12E}"/>
              </a:ext>
            </a:extLst>
          </p:cNvPr>
          <p:cNvSpPr>
            <a:spLocks noChangeArrowheads="1"/>
          </p:cNvSpPr>
          <p:nvPr userDrawn="1"/>
        </p:nvSpPr>
        <p:spPr bwMode="auto">
          <a:xfrm>
            <a:off x="0" y="0"/>
            <a:ext cx="9151938" cy="6856413"/>
          </a:xfrm>
          <a:prstGeom prst="rect">
            <a:avLst/>
          </a:prstGeom>
          <a:solidFill>
            <a:schemeClr val="bg1">
              <a:alpha val="74901"/>
            </a:schemeClr>
          </a:solidFill>
          <a:ln>
            <a:noFill/>
          </a:ln>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eaLnBrk="1" hangingPunct="1">
              <a:defRPr/>
            </a:pPr>
            <a:endParaRPr kumimoji="0" lang="en-US" altLang="en-US" sz="2700" b="0"/>
          </a:p>
        </p:txBody>
      </p:sp>
      <p:sp>
        <p:nvSpPr>
          <p:cNvPr id="6" name="Rectangle 15">
            <a:extLst>
              <a:ext uri="{FF2B5EF4-FFF2-40B4-BE49-F238E27FC236}">
                <a16:creationId xmlns:a16="http://schemas.microsoft.com/office/drawing/2014/main" id="{1D7D76F5-4944-084D-8026-EBFFFA1910BA}"/>
              </a:ext>
            </a:extLst>
          </p:cNvPr>
          <p:cNvSpPr>
            <a:spLocks noChangeArrowheads="1"/>
          </p:cNvSpPr>
          <p:nvPr userDrawn="1"/>
        </p:nvSpPr>
        <p:spPr bwMode="auto">
          <a:xfrm>
            <a:off x="0" y="6019800"/>
            <a:ext cx="9144000" cy="533400"/>
          </a:xfrm>
          <a:prstGeom prst="rect">
            <a:avLst/>
          </a:prstGeom>
          <a:solidFill>
            <a:srgbClr val="584099"/>
          </a:solidFill>
          <a:ln>
            <a:noFill/>
          </a:ln>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defRPr/>
            </a:pPr>
            <a:endParaRPr lang="en-US" altLang="en-US"/>
          </a:p>
        </p:txBody>
      </p:sp>
      <p:sp>
        <p:nvSpPr>
          <p:cNvPr id="7" name="Rectangle 11">
            <a:extLst>
              <a:ext uri="{FF2B5EF4-FFF2-40B4-BE49-F238E27FC236}">
                <a16:creationId xmlns:a16="http://schemas.microsoft.com/office/drawing/2014/main" id="{C2E64F3E-B56E-BB4E-8F7F-5464FD91B293}"/>
              </a:ext>
            </a:extLst>
          </p:cNvPr>
          <p:cNvSpPr>
            <a:spLocks noChangeArrowheads="1"/>
          </p:cNvSpPr>
          <p:nvPr userDrawn="1"/>
        </p:nvSpPr>
        <p:spPr bwMode="auto">
          <a:xfrm>
            <a:off x="0" y="0"/>
            <a:ext cx="9144000" cy="1524000"/>
          </a:xfrm>
          <a:prstGeom prst="rect">
            <a:avLst/>
          </a:prstGeom>
          <a:solidFill>
            <a:srgbClr val="57B29F"/>
          </a:solidFill>
          <a:ln>
            <a:noFill/>
          </a:ln>
        </p:spPr>
        <p:txBody>
          <a:bodyPr wrap="none" anchor="ct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defRPr/>
            </a:pPr>
            <a:endParaRPr lang="en-US" altLang="en-US"/>
          </a:p>
        </p:txBody>
      </p:sp>
      <p:sp>
        <p:nvSpPr>
          <p:cNvPr id="8" name="Text Box 12">
            <a:extLst>
              <a:ext uri="{FF2B5EF4-FFF2-40B4-BE49-F238E27FC236}">
                <a16:creationId xmlns:a16="http://schemas.microsoft.com/office/drawing/2014/main" id="{F3313C13-4291-6543-AA73-D2F930CBD10C}"/>
              </a:ext>
            </a:extLst>
          </p:cNvPr>
          <p:cNvSpPr txBox="1">
            <a:spLocks noChangeArrowheads="1"/>
          </p:cNvSpPr>
          <p:nvPr userDrawn="1"/>
        </p:nvSpPr>
        <p:spPr bwMode="auto">
          <a:xfrm>
            <a:off x="147638" y="6597650"/>
            <a:ext cx="5486400" cy="260350"/>
          </a:xfrm>
          <a:prstGeom prst="rect">
            <a:avLst/>
          </a:prstGeom>
          <a:noFill/>
          <a:ln>
            <a:noFill/>
          </a:ln>
          <a:effectLst/>
        </p:spPr>
        <p:txBody>
          <a:bodyPr lIns="91429" tIns="45714" rIns="91429" bIns="45714" anchor="b">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defRPr/>
            </a:pPr>
            <a:r>
              <a:rPr kumimoji="0" lang="en-US" altLang="en-US" sz="1100" b="0">
                <a:solidFill>
                  <a:srgbClr val="000000"/>
                </a:solidFill>
              </a:rPr>
              <a:t>Copyright © 2008 Pearson Education, Inc., publishing as Pearson Benjamin Cummings</a:t>
            </a:r>
          </a:p>
        </p:txBody>
      </p:sp>
      <p:sp>
        <p:nvSpPr>
          <p:cNvPr id="9" name="Text Box 14">
            <a:extLst>
              <a:ext uri="{FF2B5EF4-FFF2-40B4-BE49-F238E27FC236}">
                <a16:creationId xmlns:a16="http://schemas.microsoft.com/office/drawing/2014/main" id="{23878978-35EF-C14C-8373-23573AAE7FAE}"/>
              </a:ext>
            </a:extLst>
          </p:cNvPr>
          <p:cNvSpPr txBox="1">
            <a:spLocks noChangeArrowheads="1"/>
          </p:cNvSpPr>
          <p:nvPr userDrawn="1"/>
        </p:nvSpPr>
        <p:spPr bwMode="auto">
          <a:xfrm>
            <a:off x="76200" y="4254500"/>
            <a:ext cx="3695700" cy="1708150"/>
          </a:xfrm>
          <a:prstGeom prst="rect">
            <a:avLst/>
          </a:prstGeom>
          <a:noFill/>
          <a:ln>
            <a:noFill/>
          </a:ln>
          <a:effec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defRPr/>
            </a:pPr>
            <a:r>
              <a:rPr kumimoji="0" lang="en-US" altLang="en-US" sz="1800">
                <a:latin typeface="Arial Narrow" panose="020B0604020202020204" pitchFamily="34" charset="0"/>
              </a:rPr>
              <a:t>PowerPoint</a:t>
            </a:r>
            <a:r>
              <a:rPr kumimoji="0" lang="en-US" altLang="en-US" sz="1800" baseline="30000">
                <a:latin typeface="Arial Narrow" panose="020B0604020202020204" pitchFamily="34" charset="0"/>
              </a:rPr>
              <a:t>®</a:t>
            </a:r>
            <a:r>
              <a:rPr kumimoji="0" lang="en-US" altLang="en-US" sz="1800">
                <a:latin typeface="Arial Narrow" panose="020B0604020202020204" pitchFamily="34" charset="0"/>
              </a:rPr>
              <a:t> Lecture Presentations for</a:t>
            </a:r>
            <a:r>
              <a:rPr kumimoji="0" lang="en-US" altLang="en-US" sz="1800" b="0">
                <a:solidFill>
                  <a:srgbClr val="006699"/>
                </a:solidFill>
                <a:latin typeface="Arial" panose="020B0604020202020204" pitchFamily="34" charset="0"/>
              </a:rPr>
              <a:t> </a:t>
            </a:r>
            <a:r>
              <a:rPr kumimoji="0" lang="en-US" altLang="en-US" sz="4800">
                <a:latin typeface="Arial" panose="020B0604020202020204" pitchFamily="34" charset="0"/>
              </a:rPr>
              <a:t>Biology</a:t>
            </a:r>
            <a:r>
              <a:rPr kumimoji="0" lang="en-US" altLang="en-US">
                <a:latin typeface="Arial" panose="020B0604020202020204" pitchFamily="34" charset="0"/>
              </a:rPr>
              <a:t> </a:t>
            </a:r>
          </a:p>
          <a:p>
            <a:pPr algn="ctr">
              <a:defRPr/>
            </a:pPr>
            <a:r>
              <a:rPr kumimoji="0" lang="en-US" altLang="en-US" sz="2000" i="1"/>
              <a:t>Eighth Edition</a:t>
            </a:r>
          </a:p>
          <a:p>
            <a:pPr algn="ctr" eaLnBrk="1" hangingPunct="1">
              <a:defRPr/>
            </a:pPr>
            <a:r>
              <a:rPr kumimoji="0" lang="en-US" altLang="en-US" sz="2000"/>
              <a:t>Neil Campbell and Jane Reece</a:t>
            </a:r>
            <a:endParaRPr kumimoji="0" lang="en-US" altLang="en-US" sz="1600"/>
          </a:p>
        </p:txBody>
      </p:sp>
      <p:sp>
        <p:nvSpPr>
          <p:cNvPr id="10" name="Rectangle 16">
            <a:extLst>
              <a:ext uri="{FF2B5EF4-FFF2-40B4-BE49-F238E27FC236}">
                <a16:creationId xmlns:a16="http://schemas.microsoft.com/office/drawing/2014/main" id="{1C262A22-AB61-5D41-BDFA-11562CE8A2B0}"/>
              </a:ext>
            </a:extLst>
          </p:cNvPr>
          <p:cNvSpPr>
            <a:spLocks noChangeArrowheads="1"/>
          </p:cNvSpPr>
          <p:nvPr userDrawn="1"/>
        </p:nvSpPr>
        <p:spPr bwMode="auto">
          <a:xfrm>
            <a:off x="0" y="6172200"/>
            <a:ext cx="9140825" cy="366713"/>
          </a:xfrm>
          <a:prstGeom prst="rect">
            <a:avLst/>
          </a:prstGeom>
          <a:noFill/>
          <a:ln>
            <a:noFill/>
          </a:ln>
        </p:spPr>
        <p:txBody>
          <a:bodyPr/>
          <a:lstStyle>
            <a:lvl1pPr>
              <a:defRPr kumimoji="1" sz="2400" b="1">
                <a:solidFill>
                  <a:schemeClr val="tx1"/>
                </a:solidFill>
                <a:latin typeface="Times New Roman" charset="0"/>
                <a:ea typeface="ＭＳ Ｐゴシック" charset="-128"/>
              </a:defRPr>
            </a:lvl1pPr>
            <a:lvl2pPr marL="742950" indent="-285750">
              <a:defRPr kumimoji="1" sz="2400" b="1">
                <a:solidFill>
                  <a:schemeClr val="tx1"/>
                </a:solidFill>
                <a:latin typeface="Times New Roman" charset="0"/>
                <a:ea typeface="ＭＳ Ｐゴシック" charset="-128"/>
              </a:defRPr>
            </a:lvl2pPr>
            <a:lvl3pPr marL="1143000" indent="-228600">
              <a:defRPr kumimoji="1" sz="2400" b="1">
                <a:solidFill>
                  <a:schemeClr val="tx1"/>
                </a:solidFill>
                <a:latin typeface="Times New Roman" charset="0"/>
                <a:ea typeface="ＭＳ Ｐゴシック" charset="-128"/>
              </a:defRPr>
            </a:lvl3pPr>
            <a:lvl4pPr marL="1600200" indent="-228600">
              <a:defRPr kumimoji="1" sz="2400" b="1">
                <a:solidFill>
                  <a:schemeClr val="tx1"/>
                </a:solidFill>
                <a:latin typeface="Times New Roman" charset="0"/>
                <a:ea typeface="ＭＳ Ｐゴシック" charset="-128"/>
              </a:defRPr>
            </a:lvl4pPr>
            <a:lvl5pPr marL="2057400" indent="-228600">
              <a:defRPr kumimoji="1" sz="24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kumimoji="1" sz="24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kumimoji="1" sz="24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kumimoji="1" sz="24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kumimoji="1" sz="2400" b="1">
                <a:solidFill>
                  <a:schemeClr val="tx1"/>
                </a:solidFill>
                <a:latin typeface="Times New Roman" charset="0"/>
                <a:ea typeface="ＭＳ Ｐゴシック" charset="-128"/>
              </a:defRPr>
            </a:lvl9pPr>
          </a:lstStyle>
          <a:p>
            <a:pPr algn="ctr">
              <a:defRPr/>
            </a:pPr>
            <a:r>
              <a:rPr kumimoji="0" lang="en-US" altLang="x-none" sz="1800">
                <a:solidFill>
                  <a:schemeClr val="bg1"/>
                </a:solidFill>
              </a:rPr>
              <a:t>Lectures by Chris Romero, updated by Erin Barley with contributions from Joan Sharp</a:t>
            </a:r>
            <a:r>
              <a:rPr kumimoji="0" lang="en-US" altLang="x-none" b="0">
                <a:solidFill>
                  <a:schemeClr val="bg1"/>
                </a:solidFill>
                <a:latin typeface="Arial" charset="0"/>
              </a:rPr>
              <a:t> </a:t>
            </a:r>
          </a:p>
        </p:txBody>
      </p:sp>
      <p:sp>
        <p:nvSpPr>
          <p:cNvPr id="58371" name="Rectangle 3"/>
          <p:cNvSpPr>
            <a:spLocks noGrp="1" noChangeArrowheads="1"/>
          </p:cNvSpPr>
          <p:nvPr>
            <p:ph type="subTitle" idx="1"/>
          </p:nvPr>
        </p:nvSpPr>
        <p:spPr>
          <a:xfrm>
            <a:off x="238125" y="1531938"/>
            <a:ext cx="8677275" cy="1752600"/>
          </a:xfrm>
        </p:spPr>
        <p:txBody>
          <a:bodyPr/>
          <a:lstStyle>
            <a:lvl1pPr marL="0" indent="0">
              <a:buFontTx/>
              <a:buNone/>
              <a:defRPr sz="5500">
                <a:solidFill>
                  <a:srgbClr val="990066"/>
                </a:solidFill>
                <a:latin typeface="Times New Roman" charset="0"/>
              </a:defRPr>
            </a:lvl1pPr>
          </a:lstStyle>
          <a:p>
            <a:pPr lvl="0"/>
            <a:r>
              <a:rPr lang="en-US" noProof="0"/>
              <a:t>Click to edit Master subtitle style</a:t>
            </a:r>
          </a:p>
        </p:txBody>
      </p:sp>
      <p:sp>
        <p:nvSpPr>
          <p:cNvPr id="58377" name="Rectangle 9"/>
          <p:cNvSpPr>
            <a:spLocks noGrp="1" noChangeArrowheads="1"/>
          </p:cNvSpPr>
          <p:nvPr>
            <p:ph type="ctrTitle"/>
          </p:nvPr>
        </p:nvSpPr>
        <p:spPr>
          <a:xfrm>
            <a:off x="206375" y="157163"/>
            <a:ext cx="8709025" cy="1143000"/>
          </a:xfrm>
          <a:effectLst>
            <a:outerShdw blurRad="63500" dist="38099" dir="2700000" algn="ctr" rotWithShape="0">
              <a:srgbClr val="000000">
                <a:alpha val="74998"/>
              </a:srgbClr>
            </a:outerShdw>
          </a:effectLst>
        </p:spPr>
        <p:txBody>
          <a:bodyPr anchor="ctr"/>
          <a:lstStyle>
            <a:lvl1pPr marL="0" indent="0">
              <a:defRPr sz="5000">
                <a:solidFill>
                  <a:schemeClr val="bg1"/>
                </a:solidFill>
                <a:latin typeface="Arial" charset="0"/>
              </a:defRPr>
            </a:lvl1pPr>
          </a:lstStyle>
          <a:p>
            <a:pPr lvl="0"/>
            <a:r>
              <a:rPr lang="en-US" noProof="0"/>
              <a:t>Click to edit Master title style</a:t>
            </a:r>
          </a:p>
        </p:txBody>
      </p:sp>
    </p:spTree>
    <p:extLst>
      <p:ext uri="{BB962C8B-B14F-4D97-AF65-F5344CB8AC3E}">
        <p14:creationId xmlns:p14="http://schemas.microsoft.com/office/powerpoint/2010/main" val="260255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01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
            <a:ext cx="2133600" cy="4498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76200"/>
            <a:ext cx="6248400" cy="449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32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00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92081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2850"/>
            <a:ext cx="4191000" cy="3362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77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509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17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45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2219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42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BFBFBF"/>
            </a:gs>
            <a:gs pos="100000">
              <a:schemeClr val="bg1"/>
            </a:gs>
          </a:gsLst>
          <a:lin ang="5400000"/>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28673DB-1553-DB42-8BD7-B817289AD0FF}"/>
              </a:ext>
            </a:extLst>
          </p:cNvPr>
          <p:cNvSpPr>
            <a:spLocks noGrp="1" noChangeArrowheads="1"/>
          </p:cNvSpPr>
          <p:nvPr>
            <p:ph type="title"/>
          </p:nvPr>
        </p:nvSpPr>
        <p:spPr bwMode="auto">
          <a:xfrm>
            <a:off x="304800" y="76200"/>
            <a:ext cx="85344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1027" name="Rectangle 3">
            <a:extLst>
              <a:ext uri="{FF2B5EF4-FFF2-40B4-BE49-F238E27FC236}">
                <a16:creationId xmlns:a16="http://schemas.microsoft.com/office/drawing/2014/main" id="{BC01E606-216E-1B41-A572-57E6BD9A314B}"/>
              </a:ext>
            </a:extLst>
          </p:cNvPr>
          <p:cNvSpPr>
            <a:spLocks noGrp="1" noChangeArrowheads="1"/>
          </p:cNvSpPr>
          <p:nvPr>
            <p:ph type="body" idx="1"/>
          </p:nvPr>
        </p:nvSpPr>
        <p:spPr bwMode="auto">
          <a:xfrm>
            <a:off x="304800" y="1212850"/>
            <a:ext cx="85344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250"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Lst>
  <p:txStyles>
    <p:titleStyle>
      <a:lvl1pPr marL="450850" indent="-450850" algn="l" rtl="0" eaLnBrk="0" fontAlgn="base" hangingPunct="0">
        <a:lnSpc>
          <a:spcPct val="90000"/>
        </a:lnSpc>
        <a:spcBef>
          <a:spcPct val="0"/>
        </a:spcBef>
        <a:spcAft>
          <a:spcPct val="0"/>
        </a:spcAft>
        <a:defRPr sz="3000" b="1">
          <a:solidFill>
            <a:schemeClr val="tx2"/>
          </a:solidFill>
          <a:latin typeface="+mj-lt"/>
          <a:ea typeface="+mj-ea"/>
          <a:cs typeface="ＭＳ Ｐゴシック" charset="0"/>
        </a:defRPr>
      </a:lvl1pPr>
      <a:lvl2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2pPr>
      <a:lvl3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3pPr>
      <a:lvl4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4pPr>
      <a:lvl5pPr marL="450850" indent="-450850" algn="l" rtl="0" eaLnBrk="0" fontAlgn="base" hangingPunct="0">
        <a:lnSpc>
          <a:spcPct val="90000"/>
        </a:lnSpc>
        <a:spcBef>
          <a:spcPct val="0"/>
        </a:spcBef>
        <a:spcAft>
          <a:spcPct val="0"/>
        </a:spcAft>
        <a:defRPr sz="3000" b="1">
          <a:solidFill>
            <a:schemeClr val="tx2"/>
          </a:solidFill>
          <a:latin typeface="Times New Roman" charset="0"/>
          <a:ea typeface="ＭＳ Ｐゴシック" charset="0"/>
          <a:cs typeface="ＭＳ Ｐゴシック" charset="0"/>
        </a:defRPr>
      </a:lvl5pPr>
      <a:lvl6pPr marL="9080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6pPr>
      <a:lvl7pPr marL="13652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7pPr>
      <a:lvl8pPr marL="18224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8pPr>
      <a:lvl9pPr marL="2279650" indent="-450850" algn="l" rtl="0" fontAlgn="base">
        <a:lnSpc>
          <a:spcPct val="90000"/>
        </a:lnSpc>
        <a:spcBef>
          <a:spcPct val="0"/>
        </a:spcBef>
        <a:spcAft>
          <a:spcPct val="0"/>
        </a:spcAft>
        <a:defRPr sz="3000" b="1">
          <a:solidFill>
            <a:schemeClr val="tx2"/>
          </a:solidFill>
          <a:latin typeface="Times New Roman" charset="0"/>
          <a:ea typeface="ＭＳ Ｐゴシック" charset="0"/>
        </a:defRPr>
      </a:lvl9pPr>
    </p:titleStyle>
    <p:bodyStyle>
      <a:lvl1pPr marL="350838" indent="-350838" algn="l" rtl="0" eaLnBrk="0" fontAlgn="base" hangingPunct="0">
        <a:spcBef>
          <a:spcPct val="45000"/>
        </a:spcBef>
        <a:spcAft>
          <a:spcPct val="20000"/>
        </a:spcAft>
        <a:buClr>
          <a:schemeClr val="tx2"/>
        </a:buClr>
        <a:buChar char="•"/>
        <a:defRPr sz="3000">
          <a:solidFill>
            <a:schemeClr val="tx1"/>
          </a:solidFill>
          <a:latin typeface="+mn-lt"/>
          <a:ea typeface="+mn-ea"/>
          <a:cs typeface="ＭＳ Ｐゴシック" charset="0"/>
        </a:defRPr>
      </a:lvl1pPr>
      <a:lvl2pPr marL="914400" indent="-449263" algn="l" rtl="0" eaLnBrk="0" fontAlgn="base" hangingPunct="0">
        <a:spcBef>
          <a:spcPct val="45000"/>
        </a:spcBef>
        <a:spcAft>
          <a:spcPct val="20000"/>
        </a:spcAft>
        <a:buClr>
          <a:schemeClr val="tx2"/>
        </a:buClr>
        <a:buFont typeface="Times New Roman" panose="02020603050405020304" pitchFamily="18" charset="0"/>
        <a:buChar char="–"/>
        <a:defRPr sz="2800">
          <a:solidFill>
            <a:schemeClr val="tx1"/>
          </a:solidFill>
          <a:latin typeface="+mn-lt"/>
          <a:ea typeface="+mn-ea"/>
        </a:defRPr>
      </a:lvl2pPr>
      <a:lvl3pPr marL="1371600" indent="-342900" algn="l" rtl="0" eaLnBrk="0" fontAlgn="base" hangingPunct="0">
        <a:spcBef>
          <a:spcPct val="45000"/>
        </a:spcBef>
        <a:spcAft>
          <a:spcPct val="20000"/>
        </a:spcAft>
        <a:buClr>
          <a:schemeClr val="tx2"/>
        </a:buClr>
        <a:buFont typeface="Times New Roman" panose="02020603050405020304" pitchFamily="18" charset="0"/>
        <a:buChar char="•"/>
        <a:defRPr sz="2800">
          <a:solidFill>
            <a:schemeClr val="tx1"/>
          </a:solidFill>
          <a:latin typeface="+mn-lt"/>
          <a:ea typeface="+mn-ea"/>
        </a:defRPr>
      </a:lvl3pPr>
      <a:lvl4pPr marL="1828800" indent="-342900" algn="l" rtl="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mn-lt"/>
          <a:ea typeface="+mn-ea"/>
        </a:defRPr>
      </a:lvl4pPr>
      <a:lvl5pPr marL="2286000" indent="-334963" algn="l" rtl="0" eaLnBrk="0" fontAlgn="base" hangingPunct="0">
        <a:spcBef>
          <a:spcPct val="45000"/>
        </a:spcBef>
        <a:spcAft>
          <a:spcPct val="20000"/>
        </a:spcAft>
        <a:buClr>
          <a:schemeClr val="tx2"/>
        </a:buClr>
        <a:buFont typeface="Times New Roman" panose="02020603050405020304" pitchFamily="18" charset="0"/>
        <a:buChar char="•"/>
        <a:defRPr sz="2600">
          <a:solidFill>
            <a:schemeClr val="tx1"/>
          </a:solidFill>
          <a:latin typeface="+mn-lt"/>
          <a:ea typeface="+mn-ea"/>
        </a:defRPr>
      </a:lvl5pPr>
      <a:lvl6pPr marL="27432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6pPr>
      <a:lvl7pPr marL="32004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7pPr>
      <a:lvl8pPr marL="36576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8pPr>
      <a:lvl9pPr marL="4114800" indent="-334963" algn="l" rtl="0" fontAlgn="base">
        <a:spcBef>
          <a:spcPct val="45000"/>
        </a:spcBef>
        <a:spcAft>
          <a:spcPct val="20000"/>
        </a:spcAft>
        <a:buClr>
          <a:schemeClr val="tx2"/>
        </a:buClr>
        <a:buFont typeface="Times New Roman" charset="0"/>
        <a:buChar char="•"/>
        <a:defRPr sz="2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DbR9xMXuK7c" TargetMode="External"/><Relationship Id="rId4" Type="http://schemas.openxmlformats.org/officeDocument/2006/relationships/hyperlink" Target="https://www.youtube.com/watch?v=yYIZgS-L5S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www.myfriendagain.com/" TargetMode="External"/><Relationship Id="rId4" Type="http://schemas.openxmlformats.org/officeDocument/2006/relationships/hyperlink" Target="https://viagenpets.com/dog-clon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7C87C91C-A3D2-A645-9E24-3D6D86C7C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708025"/>
            <a:ext cx="8899525"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Content Placeholder 2">
            <a:extLst>
              <a:ext uri="{FF2B5EF4-FFF2-40B4-BE49-F238E27FC236}">
                <a16:creationId xmlns:a16="http://schemas.microsoft.com/office/drawing/2014/main" id="{B34D4F71-08CB-B443-AFC3-D105ABACF425}"/>
              </a:ext>
            </a:extLst>
          </p:cNvPr>
          <p:cNvSpPr>
            <a:spLocks noGrp="1"/>
          </p:cNvSpPr>
          <p:nvPr>
            <p:ph idx="1"/>
          </p:nvPr>
        </p:nvSpPr>
        <p:spPr>
          <a:xfrm>
            <a:off x="2659063" y="1143000"/>
            <a:ext cx="3852862" cy="1784350"/>
          </a:xfrm>
          <a:solidFill>
            <a:schemeClr val="bg1"/>
          </a:solidFill>
          <a:ln>
            <a:solidFill>
              <a:schemeClr val="tx1"/>
            </a:solidFill>
            <a:miter lim="800000"/>
            <a:headEnd/>
            <a:tailEnd/>
          </a:ln>
        </p:spPr>
        <p:txBody>
          <a:bodyPr/>
          <a:lstStyle/>
          <a:p>
            <a:pPr marL="0" indent="0" algn="ctr" eaLnBrk="1" hangingPunct="1">
              <a:buFontTx/>
              <a:buNone/>
            </a:pPr>
            <a:r>
              <a:rPr lang="en-US" altLang="en-US" sz="4000" b="1"/>
              <a:t>Biotechnology</a:t>
            </a:r>
          </a:p>
          <a:p>
            <a:pPr marL="0" indent="0" algn="ctr" eaLnBrk="1" hangingPunct="1">
              <a:buFontTx/>
              <a:buNone/>
            </a:pPr>
            <a:r>
              <a:rPr lang="en-US" altLang="en-US" sz="2000" b="1"/>
              <a:t>Dr. Keller</a:t>
            </a:r>
          </a:p>
          <a:p>
            <a:pPr marL="0" indent="0" algn="ctr" eaLnBrk="1" hangingPunct="1">
              <a:buFontTx/>
              <a:buNone/>
            </a:pPr>
            <a:r>
              <a:rPr lang="en-US" altLang="en-US" sz="2000" b="1"/>
              <a:t>Chapter 20</a:t>
            </a:r>
          </a:p>
        </p:txBody>
      </p:sp>
      <p:sp>
        <p:nvSpPr>
          <p:cNvPr id="9219" name="TextBox 2">
            <a:extLst>
              <a:ext uri="{FF2B5EF4-FFF2-40B4-BE49-F238E27FC236}">
                <a16:creationId xmlns:a16="http://schemas.microsoft.com/office/drawing/2014/main" id="{D044B295-BACA-E540-B67A-35313BEB6505}"/>
              </a:ext>
            </a:extLst>
          </p:cNvPr>
          <p:cNvSpPr txBox="1">
            <a:spLocks noChangeArrowheads="1"/>
          </p:cNvSpPr>
          <p:nvPr/>
        </p:nvSpPr>
        <p:spPr bwMode="auto">
          <a:xfrm>
            <a:off x="114300" y="5905500"/>
            <a:ext cx="891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t>Mr. Anderson’s molecular biology: </a:t>
            </a:r>
            <a:r>
              <a:rPr lang="en-US" altLang="en-US" sz="1600">
                <a:hlinkClick r:id="rId4"/>
              </a:rPr>
              <a:t>https://www.youtube.com/watch?v=yYIZgS-L5Sc</a:t>
            </a:r>
            <a:endParaRPr lang="en-US" altLang="en-US" sz="1600"/>
          </a:p>
          <a:p>
            <a:r>
              <a:rPr lang="en-US" altLang="en-US" sz="1600"/>
              <a:t>Mr. Anderson’s DNA fingerprinting: </a:t>
            </a:r>
            <a:r>
              <a:rPr lang="en-US" altLang="en-US" sz="1600">
                <a:hlinkClick r:id="rId5"/>
              </a:rPr>
              <a:t>https://www.youtube.com/watch?v=DbR9xMXuK7c</a:t>
            </a:r>
            <a:r>
              <a:rPr lang="en-US" altLang="en-US" sz="160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3">
            <a:extLst>
              <a:ext uri="{FF2B5EF4-FFF2-40B4-BE49-F238E27FC236}">
                <a16:creationId xmlns:a16="http://schemas.microsoft.com/office/drawing/2014/main" id="{982745DD-CC53-9542-9832-358020A8CC4D}"/>
              </a:ext>
            </a:extLst>
          </p:cNvPr>
          <p:cNvSpPr txBox="1">
            <a:spLocks noChangeArrowheads="1"/>
          </p:cNvSpPr>
          <p:nvPr/>
        </p:nvSpPr>
        <p:spPr bwMode="auto">
          <a:xfrm>
            <a:off x="228600" y="3810000"/>
            <a:ext cx="3506788" cy="461963"/>
          </a:xfrm>
          <a:prstGeom prst="rect">
            <a:avLst/>
          </a:prstGeom>
          <a:solidFill>
            <a:srgbClr val="FFFFFF"/>
          </a:solidFill>
          <a:ln w="9525">
            <a:solidFill>
              <a:srgbClr val="000000"/>
            </a:solidFill>
            <a:miter lim="800000"/>
            <a:headEnd/>
            <a:tailEnd/>
          </a:ln>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DNA Cloning in the lab</a:t>
            </a:r>
          </a:p>
        </p:txBody>
      </p:sp>
      <p:pic>
        <p:nvPicPr>
          <p:cNvPr id="20482" name="Picture 1">
            <a:extLst>
              <a:ext uri="{FF2B5EF4-FFF2-40B4-BE49-F238E27FC236}">
                <a16:creationId xmlns:a16="http://schemas.microsoft.com/office/drawing/2014/main" id="{1669E903-953F-0D41-9405-76BB709E18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 y="533400"/>
            <a:ext cx="34877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a:extLst>
              <a:ext uri="{FF2B5EF4-FFF2-40B4-BE49-F238E27FC236}">
                <a16:creationId xmlns:a16="http://schemas.microsoft.com/office/drawing/2014/main" id="{9D4D104B-8A16-B24E-A78A-535F9AF8E8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7338" y="750888"/>
            <a:ext cx="457200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a:extLst>
              <a:ext uri="{FF2B5EF4-FFF2-40B4-BE49-F238E27FC236}">
                <a16:creationId xmlns:a16="http://schemas.microsoft.com/office/drawing/2014/main" id="{0C93015B-7839-7541-8DF5-07499413F4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2732088"/>
            <a:ext cx="45720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26">
            <a:extLst>
              <a:ext uri="{FF2B5EF4-FFF2-40B4-BE49-F238E27FC236}">
                <a16:creationId xmlns:a16="http://schemas.microsoft.com/office/drawing/2014/main" id="{A1451F3D-779D-3948-8B03-5BC5726422B2}"/>
              </a:ext>
            </a:extLst>
          </p:cNvPr>
          <p:cNvSpPr txBox="1">
            <a:spLocks noChangeArrowheads="1"/>
          </p:cNvSpPr>
          <p:nvPr/>
        </p:nvSpPr>
        <p:spPr bwMode="auto">
          <a:xfrm>
            <a:off x="122238" y="239713"/>
            <a:ext cx="3624262" cy="369887"/>
          </a:xfrm>
          <a:prstGeom prst="rect">
            <a:avLst/>
          </a:prstGeom>
          <a:solidFill>
            <a:srgbClr val="FFFFFF"/>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1. Create recombinant DNA</a:t>
            </a:r>
          </a:p>
        </p:txBody>
      </p:sp>
      <p:sp>
        <p:nvSpPr>
          <p:cNvPr id="20486" name="TextBox 27">
            <a:extLst>
              <a:ext uri="{FF2B5EF4-FFF2-40B4-BE49-F238E27FC236}">
                <a16:creationId xmlns:a16="http://schemas.microsoft.com/office/drawing/2014/main" id="{5698DF13-AF37-3145-B073-6CE422029EAF}"/>
              </a:ext>
            </a:extLst>
          </p:cNvPr>
          <p:cNvSpPr txBox="1">
            <a:spLocks noChangeArrowheads="1"/>
          </p:cNvSpPr>
          <p:nvPr/>
        </p:nvSpPr>
        <p:spPr bwMode="auto">
          <a:xfrm>
            <a:off x="3760788" y="228600"/>
            <a:ext cx="5334000" cy="646113"/>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2. Transform plasmid into bacteria. Antibiotic selection identifies bacteria with plasmid</a:t>
            </a:r>
          </a:p>
        </p:txBody>
      </p:sp>
      <p:sp>
        <p:nvSpPr>
          <p:cNvPr id="20487" name="TextBox 28">
            <a:extLst>
              <a:ext uri="{FF2B5EF4-FFF2-40B4-BE49-F238E27FC236}">
                <a16:creationId xmlns:a16="http://schemas.microsoft.com/office/drawing/2014/main" id="{BF646BDF-1A78-A64B-B279-9BF40E982EDB}"/>
              </a:ext>
            </a:extLst>
          </p:cNvPr>
          <p:cNvSpPr txBox="1">
            <a:spLocks noChangeArrowheads="1"/>
          </p:cNvSpPr>
          <p:nvPr/>
        </p:nvSpPr>
        <p:spPr bwMode="auto">
          <a:xfrm>
            <a:off x="381000" y="4799013"/>
            <a:ext cx="2057400" cy="1754187"/>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3. Grow up lots of plasmid-carrying bacteria and use them as “factories” to make the protein</a:t>
            </a:r>
          </a:p>
        </p:txBody>
      </p:sp>
      <p:pic>
        <p:nvPicPr>
          <p:cNvPr id="20488" name="Picture 5">
            <a:extLst>
              <a:ext uri="{FF2B5EF4-FFF2-40B4-BE49-F238E27FC236}">
                <a16:creationId xmlns:a16="http://schemas.microsoft.com/office/drawing/2014/main" id="{D20E9497-498B-0A4A-9254-50FB742283D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724400"/>
            <a:ext cx="52355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p:bldP spid="20486" grpId="0" animBg="1"/>
      <p:bldP spid="204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3">
            <a:extLst>
              <a:ext uri="{FF2B5EF4-FFF2-40B4-BE49-F238E27FC236}">
                <a16:creationId xmlns:a16="http://schemas.microsoft.com/office/drawing/2014/main" id="{2EF05D53-5222-514D-944F-E10C3D1FF434}"/>
              </a:ext>
            </a:extLst>
          </p:cNvPr>
          <p:cNvSpPr txBox="1">
            <a:spLocks noChangeArrowheads="1"/>
          </p:cNvSpPr>
          <p:nvPr/>
        </p:nvSpPr>
        <p:spPr bwMode="auto">
          <a:xfrm>
            <a:off x="1219200" y="152400"/>
            <a:ext cx="6710363" cy="461963"/>
          </a:xfrm>
          <a:prstGeom prst="rect">
            <a:avLst/>
          </a:prstGeom>
          <a:solidFill>
            <a:srgbClr val="FFFFFF"/>
          </a:solidFill>
          <a:ln w="9525">
            <a:solidFill>
              <a:srgbClr val="000000"/>
            </a:solidFill>
            <a:miter lim="800000"/>
            <a:headEnd/>
            <a:tailEnd/>
          </a:ln>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Helvetica" pitchFamily="2" charset="0"/>
              </a:rPr>
              <a:t>Transgenic Animals from Recombinant DNA </a:t>
            </a:r>
          </a:p>
        </p:txBody>
      </p:sp>
      <p:pic>
        <p:nvPicPr>
          <p:cNvPr id="22533" name="Picture 2">
            <a:extLst>
              <a:ext uri="{FF2B5EF4-FFF2-40B4-BE49-F238E27FC236}">
                <a16:creationId xmlns:a16="http://schemas.microsoft.com/office/drawing/2014/main" id="{170C45E0-3F38-654F-854A-A0D793DC0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124200"/>
            <a:ext cx="380365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4">
            <a:extLst>
              <a:ext uri="{FF2B5EF4-FFF2-40B4-BE49-F238E27FC236}">
                <a16:creationId xmlns:a16="http://schemas.microsoft.com/office/drawing/2014/main" id="{38BC9ABA-A4FF-2C46-A459-EFAC7433C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762000"/>
            <a:ext cx="27432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a:extLst>
              <a:ext uri="{FF2B5EF4-FFF2-40B4-BE49-F238E27FC236}">
                <a16:creationId xmlns:a16="http://schemas.microsoft.com/office/drawing/2014/main" id="{D774BFF4-3F15-9C4C-8852-0D1BB4759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25" y="762000"/>
            <a:ext cx="310673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5">
            <a:extLst>
              <a:ext uri="{FF2B5EF4-FFF2-40B4-BE49-F238E27FC236}">
                <a16:creationId xmlns:a16="http://schemas.microsoft.com/office/drawing/2014/main" id="{47AAF3A8-CEB2-BE45-B69C-B8F52BDC4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38" y="3119438"/>
            <a:ext cx="2328862"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3">
            <a:extLst>
              <a:ext uri="{FF2B5EF4-FFF2-40B4-BE49-F238E27FC236}">
                <a16:creationId xmlns:a16="http://schemas.microsoft.com/office/drawing/2014/main" id="{B2403E81-33E9-9947-8178-2188B7E33B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7200" y="4625975"/>
            <a:ext cx="2547938"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7">
            <a:extLst>
              <a:ext uri="{FF2B5EF4-FFF2-40B4-BE49-F238E27FC236}">
                <a16:creationId xmlns:a16="http://schemas.microsoft.com/office/drawing/2014/main" id="{D46D3924-E4AC-9B43-BA47-1427EE4441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1688" y="4860925"/>
            <a:ext cx="2957512"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8">
            <a:extLst>
              <a:ext uri="{FF2B5EF4-FFF2-40B4-BE49-F238E27FC236}">
                <a16:creationId xmlns:a16="http://schemas.microsoft.com/office/drawing/2014/main" id="{A2DE8A09-4D9D-0D47-93D6-28EFA3FBF2F9}"/>
              </a:ext>
            </a:extLst>
          </p:cNvPr>
          <p:cNvSpPr>
            <a:spLocks noChangeArrowheads="1"/>
          </p:cNvSpPr>
          <p:nvPr/>
        </p:nvSpPr>
        <p:spPr bwMode="auto">
          <a:xfrm>
            <a:off x="1316038" y="304800"/>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latin typeface="Helvetica" pitchFamily="2" charset="0"/>
              </a:rPr>
              <a:t>DNA Analysis Methods</a:t>
            </a:r>
          </a:p>
        </p:txBody>
      </p:sp>
      <p:sp>
        <p:nvSpPr>
          <p:cNvPr id="11" name="Rectangle 10">
            <a:extLst>
              <a:ext uri="{FF2B5EF4-FFF2-40B4-BE49-F238E27FC236}">
                <a16:creationId xmlns:a16="http://schemas.microsoft.com/office/drawing/2014/main" id="{C0DC33A4-1462-F14D-B50C-714D67FF2C0D}"/>
              </a:ext>
            </a:extLst>
          </p:cNvPr>
          <p:cNvSpPr>
            <a:spLocks noChangeArrowheads="1"/>
          </p:cNvSpPr>
          <p:nvPr/>
        </p:nvSpPr>
        <p:spPr bwMode="auto">
          <a:xfrm>
            <a:off x="1349168" y="1191161"/>
            <a:ext cx="3886200" cy="1323439"/>
          </a:xfrm>
          <a:prstGeom prst="rect">
            <a:avLst/>
          </a:prstGeom>
          <a:solidFill>
            <a:schemeClr val="bg1"/>
          </a:solidFill>
          <a:ln w="9525">
            <a:solidFill>
              <a:schemeClr val="tx1"/>
            </a:solidFill>
            <a:miter lim="800000"/>
            <a:headEnd/>
            <a:tailEnd/>
          </a:ln>
        </p:spPr>
        <p:txBody>
          <a:bodyPr wrap="squar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dirty="0">
                <a:latin typeface="Helvetica" pitchFamily="2" charset="0"/>
              </a:rPr>
              <a:t>Polymerase Chain Reaction (PCR) </a:t>
            </a:r>
          </a:p>
          <a:p>
            <a:pPr algn="ctr" eaLnBrk="1" hangingPunct="1"/>
            <a:r>
              <a:rPr lang="en-US" altLang="en-US" sz="2000" b="0" dirty="0">
                <a:latin typeface="Helvetica" pitchFamily="2" charset="0"/>
              </a:rPr>
              <a:t>Make millions of copies of a specific DNA region </a:t>
            </a:r>
            <a:r>
              <a:rPr lang="en-US" altLang="en-US" sz="2000" b="0" i="1" dirty="0">
                <a:latin typeface="Helvetica" pitchFamily="2" charset="0"/>
              </a:rPr>
              <a:t>in vitro </a:t>
            </a:r>
            <a:endParaRPr lang="en-US" altLang="en-US" sz="2000" b="0" dirty="0">
              <a:latin typeface="Helvetica" pitchFamily="2" charset="0"/>
            </a:endParaRPr>
          </a:p>
        </p:txBody>
      </p:sp>
      <p:sp>
        <p:nvSpPr>
          <p:cNvPr id="17" name="Rectangle 16">
            <a:extLst>
              <a:ext uri="{FF2B5EF4-FFF2-40B4-BE49-F238E27FC236}">
                <a16:creationId xmlns:a16="http://schemas.microsoft.com/office/drawing/2014/main" id="{129E2816-90AD-C948-A29B-A55653551E07}"/>
              </a:ext>
            </a:extLst>
          </p:cNvPr>
          <p:cNvSpPr>
            <a:spLocks noChangeArrowheads="1"/>
          </p:cNvSpPr>
          <p:nvPr/>
        </p:nvSpPr>
        <p:spPr bwMode="auto">
          <a:xfrm>
            <a:off x="1349168" y="2955132"/>
            <a:ext cx="3886200"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dirty="0">
                <a:latin typeface="Helvetica" pitchFamily="2" charset="0"/>
              </a:rPr>
              <a:t>Gel Electrophoresis</a:t>
            </a:r>
          </a:p>
          <a:p>
            <a:pPr algn="ctr" eaLnBrk="1" hangingPunct="1"/>
            <a:r>
              <a:rPr lang="en-US" altLang="en-US" sz="2000" b="0" dirty="0">
                <a:latin typeface="Helvetica" pitchFamily="2" charset="0"/>
              </a:rPr>
              <a:t>Technique used to separate DNA fragments according to their size</a:t>
            </a:r>
          </a:p>
        </p:txBody>
      </p:sp>
      <p:sp>
        <p:nvSpPr>
          <p:cNvPr id="22" name="Rectangle 21">
            <a:extLst>
              <a:ext uri="{FF2B5EF4-FFF2-40B4-BE49-F238E27FC236}">
                <a16:creationId xmlns:a16="http://schemas.microsoft.com/office/drawing/2014/main" id="{BB2D9396-ECDA-4F40-859C-5CE86F5F9566}"/>
              </a:ext>
            </a:extLst>
          </p:cNvPr>
          <p:cNvSpPr>
            <a:spLocks noChangeArrowheads="1"/>
          </p:cNvSpPr>
          <p:nvPr/>
        </p:nvSpPr>
        <p:spPr bwMode="auto">
          <a:xfrm>
            <a:off x="1316038" y="4739138"/>
            <a:ext cx="3886200"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dirty="0">
                <a:latin typeface="Helvetica" pitchFamily="2" charset="0"/>
              </a:rPr>
              <a:t>DNA Sequencing </a:t>
            </a:r>
            <a:endParaRPr lang="en-US" altLang="en-US" sz="2000" b="0" dirty="0">
              <a:latin typeface="Helvetica" pitchFamily="2" charset="0"/>
            </a:endParaRPr>
          </a:p>
          <a:p>
            <a:pPr algn="ctr" eaLnBrk="1" hangingPunct="1"/>
            <a:r>
              <a:rPr lang="en-US" altLang="en-US" sz="2000" b="0" dirty="0">
                <a:latin typeface="Helvetica" pitchFamily="2" charset="0"/>
              </a:rPr>
              <a:t>Determine the sequence of nucleotides (A, T, C, and Gs) in a piece of DNA </a:t>
            </a:r>
            <a:endParaRPr lang="en-US" altLang="en-US" sz="2000" dirty="0">
              <a:latin typeface="Helvetica" pitchFamily="2" charset="0"/>
            </a:endParaRPr>
          </a:p>
        </p:txBody>
      </p:sp>
      <p:pic>
        <p:nvPicPr>
          <p:cNvPr id="7" name="Picture 1">
            <a:extLst>
              <a:ext uri="{FF2B5EF4-FFF2-40B4-BE49-F238E27FC236}">
                <a16:creationId xmlns:a16="http://schemas.microsoft.com/office/drawing/2014/main" id="{476239A2-609D-8E4C-8054-F170EC320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9713" y="1221185"/>
            <a:ext cx="25082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FC7C61F5-C635-E14F-AF64-CB243CEC76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9713" y="2814637"/>
            <a:ext cx="16002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5549243D-16D3-AB4F-82C8-01D5E76429D8}"/>
              </a:ext>
            </a:extLst>
          </p:cNvPr>
          <p:cNvPicPr>
            <a:picLocks noChangeAspect="1"/>
          </p:cNvPicPr>
          <p:nvPr/>
        </p:nvPicPr>
        <p:blipFill>
          <a:blip r:embed="rId5">
            <a:extLst>
              <a:ext uri="{28A0092B-C50C-407E-A947-70E740481C1C}">
                <a14:useLocalDpi xmlns:a14="http://schemas.microsoft.com/office/drawing/2010/main" val="0"/>
              </a:ext>
            </a:extLst>
          </a:blip>
          <a:srcRect l="58302" t="69669"/>
          <a:stretch>
            <a:fillRect/>
          </a:stretch>
        </p:blipFill>
        <p:spPr bwMode="auto">
          <a:xfrm>
            <a:off x="5319713" y="4692650"/>
            <a:ext cx="244157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8">
            <a:extLst>
              <a:ext uri="{FF2B5EF4-FFF2-40B4-BE49-F238E27FC236}">
                <a16:creationId xmlns:a16="http://schemas.microsoft.com/office/drawing/2014/main" id="{8ADAA9EF-FB29-8347-8F62-64DAFA9372C8}"/>
              </a:ext>
            </a:extLst>
          </p:cNvPr>
          <p:cNvSpPr>
            <a:spLocks noChangeArrowheads="1"/>
          </p:cNvSpPr>
          <p:nvPr/>
        </p:nvSpPr>
        <p:spPr bwMode="auto">
          <a:xfrm>
            <a:off x="1316038" y="304800"/>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latin typeface="Helvetica" pitchFamily="2" charset="0"/>
              </a:rPr>
              <a:t>Polymerase Chain Reaction (PCR)</a:t>
            </a:r>
          </a:p>
        </p:txBody>
      </p:sp>
      <p:sp>
        <p:nvSpPr>
          <p:cNvPr id="31746" name="Rectangle 1">
            <a:extLst>
              <a:ext uri="{FF2B5EF4-FFF2-40B4-BE49-F238E27FC236}">
                <a16:creationId xmlns:a16="http://schemas.microsoft.com/office/drawing/2014/main" id="{EE4828E2-AA8B-2444-8DD4-0FD254446C99}"/>
              </a:ext>
            </a:extLst>
          </p:cNvPr>
          <p:cNvSpPr>
            <a:spLocks noChangeArrowheads="1"/>
          </p:cNvSpPr>
          <p:nvPr/>
        </p:nvSpPr>
        <p:spPr bwMode="auto">
          <a:xfrm>
            <a:off x="838200" y="838200"/>
            <a:ext cx="739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b="0">
                <a:solidFill>
                  <a:srgbClr val="FF0000"/>
                </a:solidFill>
                <a:latin typeface="Helvetica" pitchFamily="2" charset="0"/>
              </a:rPr>
              <a:t>BioRad Song: https://www.youtube.com/watch?v=x5yPkxCLads</a:t>
            </a:r>
          </a:p>
        </p:txBody>
      </p:sp>
      <p:sp>
        <p:nvSpPr>
          <p:cNvPr id="31747" name="Rectangle 2">
            <a:extLst>
              <a:ext uri="{FF2B5EF4-FFF2-40B4-BE49-F238E27FC236}">
                <a16:creationId xmlns:a16="http://schemas.microsoft.com/office/drawing/2014/main" id="{852282B0-264A-8646-983A-5EF0A99CC66C}"/>
              </a:ext>
            </a:extLst>
          </p:cNvPr>
          <p:cNvSpPr>
            <a:spLocks noChangeArrowheads="1"/>
          </p:cNvSpPr>
          <p:nvPr/>
        </p:nvSpPr>
        <p:spPr bwMode="auto">
          <a:xfrm>
            <a:off x="990600" y="6457950"/>
            <a:ext cx="7696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b="0">
                <a:solidFill>
                  <a:srgbClr val="FF0000"/>
                </a:solidFill>
                <a:latin typeface="Helvetica" pitchFamily="2" charset="0"/>
              </a:rPr>
              <a:t>PCR Basics: https://www.youtube.com/watch?v=2KoLnIwoZKU</a:t>
            </a:r>
          </a:p>
        </p:txBody>
      </p:sp>
      <p:pic>
        <p:nvPicPr>
          <p:cNvPr id="31748" name="Picture 3" descr="f11020">
            <a:extLst>
              <a:ext uri="{FF2B5EF4-FFF2-40B4-BE49-F238E27FC236}">
                <a16:creationId xmlns:a16="http://schemas.microsoft.com/office/drawing/2014/main" id="{7E57E4F3-8718-0A49-A6C0-BDBB2E4E2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56" t="6554" r="3810" b="3114"/>
          <a:stretch>
            <a:fillRect/>
          </a:stretch>
        </p:blipFill>
        <p:spPr bwMode="auto">
          <a:xfrm>
            <a:off x="152400" y="1219200"/>
            <a:ext cx="8839200" cy="523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8">
            <a:extLst>
              <a:ext uri="{FF2B5EF4-FFF2-40B4-BE49-F238E27FC236}">
                <a16:creationId xmlns:a16="http://schemas.microsoft.com/office/drawing/2014/main" id="{1654844F-135E-AD42-8AD4-E5023D08C467}"/>
              </a:ext>
            </a:extLst>
          </p:cNvPr>
          <p:cNvSpPr>
            <a:spLocks noChangeArrowheads="1"/>
          </p:cNvSpPr>
          <p:nvPr/>
        </p:nvSpPr>
        <p:spPr bwMode="auto">
          <a:xfrm>
            <a:off x="609600" y="228600"/>
            <a:ext cx="6510338"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latin typeface="Helvetica" pitchFamily="2" charset="0"/>
              </a:rPr>
              <a:t>Polymerase Chain Reaction (PCR)</a:t>
            </a:r>
          </a:p>
        </p:txBody>
      </p:sp>
      <p:pic>
        <p:nvPicPr>
          <p:cNvPr id="28674" name="Picture 3">
            <a:extLst>
              <a:ext uri="{FF2B5EF4-FFF2-40B4-BE49-F238E27FC236}">
                <a16:creationId xmlns:a16="http://schemas.microsoft.com/office/drawing/2014/main" id="{50AB92E0-D190-6D46-9127-1E90DBF1C9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 y="873125"/>
            <a:ext cx="4633913"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Box 4">
            <a:extLst>
              <a:ext uri="{FF2B5EF4-FFF2-40B4-BE49-F238E27FC236}">
                <a16:creationId xmlns:a16="http://schemas.microsoft.com/office/drawing/2014/main" id="{B9069EF8-C9F4-8745-95E4-FBE649F39CD5}"/>
              </a:ext>
            </a:extLst>
          </p:cNvPr>
          <p:cNvSpPr txBox="1">
            <a:spLocks noChangeArrowheads="1"/>
          </p:cNvSpPr>
          <p:nvPr/>
        </p:nvSpPr>
        <p:spPr bwMode="auto">
          <a:xfrm>
            <a:off x="5011738" y="2133600"/>
            <a:ext cx="3916362" cy="4154488"/>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u="sng" dirty="0">
                <a:latin typeface="Helvetica" pitchFamily="2" charset="0"/>
              </a:rPr>
              <a:t>Three Repeating Steps:</a:t>
            </a:r>
          </a:p>
          <a:p>
            <a:pPr>
              <a:buFontTx/>
              <a:buAutoNum type="arabicPeriod"/>
            </a:pPr>
            <a:r>
              <a:rPr lang="en-US" altLang="en-US" dirty="0">
                <a:latin typeface="Helvetica" pitchFamily="2" charset="0"/>
              </a:rPr>
              <a:t> Denaturatio</a:t>
            </a:r>
            <a:r>
              <a:rPr lang="en-US" altLang="en-US" b="0" dirty="0">
                <a:latin typeface="Helvetica" pitchFamily="2" charset="0"/>
              </a:rPr>
              <a:t>n (96˚C) to separate DNA double helix</a:t>
            </a:r>
          </a:p>
          <a:p>
            <a:pPr>
              <a:buFontTx/>
              <a:buAutoNum type="arabicPeriod"/>
            </a:pPr>
            <a:endParaRPr lang="en-US" altLang="en-US" b="0" dirty="0">
              <a:latin typeface="Helvetica" pitchFamily="2" charset="0"/>
            </a:endParaRPr>
          </a:p>
          <a:p>
            <a:pPr>
              <a:buFontTx/>
              <a:buAutoNum type="arabicPeriod"/>
            </a:pPr>
            <a:r>
              <a:rPr lang="en-US" altLang="en-US" dirty="0">
                <a:latin typeface="Helvetica" pitchFamily="2" charset="0"/>
              </a:rPr>
              <a:t> Annealing</a:t>
            </a:r>
            <a:r>
              <a:rPr lang="en-US" altLang="en-US" b="0" dirty="0">
                <a:latin typeface="Helvetica" pitchFamily="2" charset="0"/>
              </a:rPr>
              <a:t> (~60˚C) of primers to complementary DNA</a:t>
            </a:r>
          </a:p>
          <a:p>
            <a:pPr>
              <a:buFontTx/>
              <a:buAutoNum type="arabicPeriod"/>
            </a:pPr>
            <a:endParaRPr lang="en-US" altLang="en-US" b="0" dirty="0">
              <a:latin typeface="Helvetica" pitchFamily="2" charset="0"/>
            </a:endParaRPr>
          </a:p>
          <a:p>
            <a:pPr>
              <a:buFontTx/>
              <a:buAutoNum type="arabicPeriod"/>
            </a:pPr>
            <a:r>
              <a:rPr lang="en-US" altLang="en-US" dirty="0">
                <a:latin typeface="Helvetica" pitchFamily="2" charset="0"/>
              </a:rPr>
              <a:t> Extension </a:t>
            </a:r>
            <a:r>
              <a:rPr lang="en-US" altLang="en-US" b="0" dirty="0">
                <a:latin typeface="Helvetica" pitchFamily="2" charset="0"/>
              </a:rPr>
              <a:t>(72˚C) of heat stable DNA polymerase</a:t>
            </a:r>
            <a:endParaRPr lang="en-US" altLang="en-US" dirty="0">
              <a:latin typeface="Helvetica" pitchFamily="2" charset="0"/>
            </a:endParaRPr>
          </a:p>
        </p:txBody>
      </p:sp>
      <p:pic>
        <p:nvPicPr>
          <p:cNvPr id="33796" name="Picture 5">
            <a:extLst>
              <a:ext uri="{FF2B5EF4-FFF2-40B4-BE49-F238E27FC236}">
                <a16:creationId xmlns:a16="http://schemas.microsoft.com/office/drawing/2014/main" id="{33B359B4-4EFB-8046-B08D-A3F6DC3DE6FC}"/>
              </a:ext>
            </a:extLst>
          </p:cNvPr>
          <p:cNvPicPr>
            <a:picLocks noChangeAspect="1"/>
          </p:cNvPicPr>
          <p:nvPr/>
        </p:nvPicPr>
        <p:blipFill>
          <a:blip r:embed="rId4">
            <a:extLst>
              <a:ext uri="{28A0092B-C50C-407E-A947-70E740481C1C}">
                <a14:useLocalDpi xmlns:a14="http://schemas.microsoft.com/office/drawing/2010/main" val="0"/>
              </a:ext>
            </a:extLst>
          </a:blip>
          <a:srcRect b="22816"/>
          <a:stretch>
            <a:fillRect/>
          </a:stretch>
        </p:blipFill>
        <p:spPr bwMode="auto">
          <a:xfrm>
            <a:off x="7924800" y="152400"/>
            <a:ext cx="1003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8">
            <a:extLst>
              <a:ext uri="{FF2B5EF4-FFF2-40B4-BE49-F238E27FC236}">
                <a16:creationId xmlns:a16="http://schemas.microsoft.com/office/drawing/2014/main" id="{D65FC28C-E4C9-7441-899E-92778217D881}"/>
              </a:ext>
            </a:extLst>
          </p:cNvPr>
          <p:cNvSpPr>
            <a:spLocks noChangeArrowheads="1"/>
          </p:cNvSpPr>
          <p:nvPr/>
        </p:nvSpPr>
        <p:spPr bwMode="auto">
          <a:xfrm>
            <a:off x="7239000" y="1185863"/>
            <a:ext cx="2362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600" b="0">
                <a:solidFill>
                  <a:srgbClr val="FF0000"/>
                </a:solidFill>
                <a:latin typeface="Helvetica" pitchFamily="2" charset="0"/>
              </a:rPr>
              <a:t>Kari Mullis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8">
            <a:extLst>
              <a:ext uri="{FF2B5EF4-FFF2-40B4-BE49-F238E27FC236}">
                <a16:creationId xmlns:a16="http://schemas.microsoft.com/office/drawing/2014/main" id="{1C9C7EBC-C076-7E47-B9F2-9B2763C92166}"/>
              </a:ext>
            </a:extLst>
          </p:cNvPr>
          <p:cNvSpPr>
            <a:spLocks noChangeArrowheads="1"/>
          </p:cNvSpPr>
          <p:nvPr/>
        </p:nvSpPr>
        <p:spPr bwMode="auto">
          <a:xfrm>
            <a:off x="1316038" y="228600"/>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PCR in forensic science</a:t>
            </a:r>
          </a:p>
        </p:txBody>
      </p:sp>
      <p:pic>
        <p:nvPicPr>
          <p:cNvPr id="37890" name="Picture 3">
            <a:extLst>
              <a:ext uri="{FF2B5EF4-FFF2-40B4-BE49-F238E27FC236}">
                <a16:creationId xmlns:a16="http://schemas.microsoft.com/office/drawing/2014/main" id="{8EDB8F6E-BBD2-4445-ACB4-43DEC1D3D8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5257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a:extLst>
              <a:ext uri="{FF2B5EF4-FFF2-40B4-BE49-F238E27FC236}">
                <a16:creationId xmlns:a16="http://schemas.microsoft.com/office/drawing/2014/main" id="{2E69631D-956F-B744-B347-69D3BB27FF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895600"/>
            <a:ext cx="36655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a:extLst>
              <a:ext uri="{FF2B5EF4-FFF2-40B4-BE49-F238E27FC236}">
                <a16:creationId xmlns:a16="http://schemas.microsoft.com/office/drawing/2014/main" id="{68EF3D62-9F58-A74F-A138-1115B74F325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29038" y="2895600"/>
            <a:ext cx="52324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6">
            <a:extLst>
              <a:ext uri="{FF2B5EF4-FFF2-40B4-BE49-F238E27FC236}">
                <a16:creationId xmlns:a16="http://schemas.microsoft.com/office/drawing/2014/main" id="{7B4183DD-299A-7F4C-A24A-42C9F0F1FBCD}"/>
              </a:ext>
            </a:extLst>
          </p:cNvPr>
          <p:cNvSpPr txBox="1">
            <a:spLocks noChangeArrowheads="1"/>
          </p:cNvSpPr>
          <p:nvPr/>
        </p:nvSpPr>
        <p:spPr bwMode="auto">
          <a:xfrm>
            <a:off x="5562600" y="914400"/>
            <a:ext cx="3352800" cy="1631950"/>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A hair was left at the scene of a crime. You use a genetic marker to try and find the criminal from three suspects. </a:t>
            </a:r>
          </a:p>
        </p:txBody>
      </p:sp>
      <p:sp>
        <p:nvSpPr>
          <p:cNvPr id="7" name="TextBox 6">
            <a:extLst>
              <a:ext uri="{FF2B5EF4-FFF2-40B4-BE49-F238E27FC236}">
                <a16:creationId xmlns:a16="http://schemas.microsoft.com/office/drawing/2014/main" id="{AB4C8337-C066-1147-90B2-0C8768F8F204}"/>
              </a:ext>
            </a:extLst>
          </p:cNvPr>
          <p:cNvSpPr txBox="1">
            <a:spLocks noChangeArrowheads="1"/>
          </p:cNvSpPr>
          <p:nvPr/>
        </p:nvSpPr>
        <p:spPr bwMode="auto">
          <a:xfrm>
            <a:off x="2171700" y="6140450"/>
            <a:ext cx="4800600" cy="400050"/>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Why does suspect 2 have 2 bands?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8">
            <a:extLst>
              <a:ext uri="{FF2B5EF4-FFF2-40B4-BE49-F238E27FC236}">
                <a16:creationId xmlns:a16="http://schemas.microsoft.com/office/drawing/2014/main" id="{A96D4871-02B0-CF4D-94DC-AACC51FED5DE}"/>
              </a:ext>
            </a:extLst>
          </p:cNvPr>
          <p:cNvSpPr>
            <a:spLocks noChangeArrowheads="1"/>
          </p:cNvSpPr>
          <p:nvPr/>
        </p:nvSpPr>
        <p:spPr bwMode="auto">
          <a:xfrm>
            <a:off x="1316038" y="228600"/>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Gel Electrophoresis</a:t>
            </a:r>
          </a:p>
        </p:txBody>
      </p:sp>
      <p:sp>
        <p:nvSpPr>
          <p:cNvPr id="34818" name="TextBox 6">
            <a:extLst>
              <a:ext uri="{FF2B5EF4-FFF2-40B4-BE49-F238E27FC236}">
                <a16:creationId xmlns:a16="http://schemas.microsoft.com/office/drawing/2014/main" id="{A7368574-C3EC-CB4D-A3BE-A9A928DAA4B4}"/>
              </a:ext>
            </a:extLst>
          </p:cNvPr>
          <p:cNvSpPr txBox="1">
            <a:spLocks noChangeArrowheads="1"/>
          </p:cNvSpPr>
          <p:nvPr/>
        </p:nvSpPr>
        <p:spPr bwMode="auto">
          <a:xfrm>
            <a:off x="76200" y="879337"/>
            <a:ext cx="3352800" cy="3786188"/>
          </a:xfrm>
          <a:prstGeom prst="rect">
            <a:avLst/>
          </a:prstGeom>
          <a:solidFill>
            <a:srgbClr val="FFFFFF"/>
          </a:solidFill>
          <a:ln w="9525">
            <a:solidFill>
              <a:srgbClr val="000000"/>
            </a:solidFill>
            <a:miter lim="800000"/>
            <a:headEnd/>
            <a:tailEnd/>
          </a:ln>
        </p:spPr>
        <p:txBody>
          <a:bodyPr>
            <a:spAutoFit/>
          </a:bodyPr>
          <a:lstStyle>
            <a:lvl1pPr marL="457200" indent="-457200">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buFontTx/>
              <a:buAutoNum type="arabicPeriod"/>
            </a:pPr>
            <a:r>
              <a:rPr lang="en-US" altLang="en-US" sz="2000" dirty="0">
                <a:latin typeface="Helvetica" pitchFamily="2" charset="0"/>
              </a:rPr>
              <a:t>DNA samples loaded into well at top of gel </a:t>
            </a:r>
          </a:p>
          <a:p>
            <a:pPr>
              <a:buFontTx/>
              <a:buAutoNum type="arabicPeriod"/>
            </a:pPr>
            <a:r>
              <a:rPr lang="en-US" altLang="en-US" sz="2000" dirty="0">
                <a:latin typeface="Helvetica" pitchFamily="2" charset="0"/>
              </a:rPr>
              <a:t>Electrical current is  applied </a:t>
            </a:r>
          </a:p>
          <a:p>
            <a:pPr>
              <a:buFontTx/>
              <a:buAutoNum type="arabicPeriod"/>
            </a:pPr>
            <a:r>
              <a:rPr lang="en-US" altLang="en-US" sz="2000" dirty="0">
                <a:latin typeface="Helvetica" pitchFamily="2" charset="0"/>
              </a:rPr>
              <a:t>(-) DNA fragments move toward positive electrode</a:t>
            </a:r>
          </a:p>
          <a:p>
            <a:pPr>
              <a:buFontTx/>
              <a:buAutoNum type="arabicPeriod"/>
            </a:pPr>
            <a:r>
              <a:rPr lang="en-US" altLang="en-US" sz="2000" dirty="0">
                <a:latin typeface="Helvetica" pitchFamily="2" charset="0"/>
              </a:rPr>
              <a:t>Large DNA is </a:t>
            </a:r>
            <a:r>
              <a:rPr lang="en-US" altLang="en-US" sz="2000" u="sng" dirty="0">
                <a:latin typeface="Helvetica" pitchFamily="2" charset="0"/>
              </a:rPr>
              <a:t>slower </a:t>
            </a:r>
            <a:r>
              <a:rPr lang="en-US" altLang="en-US" sz="2000" dirty="0">
                <a:latin typeface="Helvetica" pitchFamily="2" charset="0"/>
              </a:rPr>
              <a:t>than small DNA </a:t>
            </a:r>
          </a:p>
          <a:p>
            <a:pPr>
              <a:buFontTx/>
              <a:buAutoNum type="arabicPeriod"/>
            </a:pPr>
            <a:r>
              <a:rPr lang="en-US" altLang="en-US" sz="2000" dirty="0">
                <a:latin typeface="Helvetica" pitchFamily="2" charset="0"/>
              </a:rPr>
              <a:t>Gel stained with DNA-binding dye to analyze results</a:t>
            </a:r>
          </a:p>
        </p:txBody>
      </p:sp>
      <p:pic>
        <p:nvPicPr>
          <p:cNvPr id="39939" name="Picture 1">
            <a:extLst>
              <a:ext uri="{FF2B5EF4-FFF2-40B4-BE49-F238E27FC236}">
                <a16:creationId xmlns:a16="http://schemas.microsoft.com/office/drawing/2014/main" id="{D0F073E4-B44D-2448-8820-94D21CDECD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066800"/>
            <a:ext cx="53848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2">
            <a:extLst>
              <a:ext uri="{FF2B5EF4-FFF2-40B4-BE49-F238E27FC236}">
                <a16:creationId xmlns:a16="http://schemas.microsoft.com/office/drawing/2014/main" id="{F7A20450-4592-F34B-93B8-134815ABAA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657600"/>
            <a:ext cx="17811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a:extLst>
              <a:ext uri="{FF2B5EF4-FFF2-40B4-BE49-F238E27FC236}">
                <a16:creationId xmlns:a16="http://schemas.microsoft.com/office/drawing/2014/main" id="{3B460BD2-94F1-3640-A710-0D344C220D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657600"/>
            <a:ext cx="36322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11">
            <a:extLst>
              <a:ext uri="{FF2B5EF4-FFF2-40B4-BE49-F238E27FC236}">
                <a16:creationId xmlns:a16="http://schemas.microsoft.com/office/drawing/2014/main" id="{DC90C5E8-E7FB-084A-AD8A-B7ED6388A3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1070" y="4792387"/>
            <a:ext cx="2022984" cy="202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
            <a:extLst>
              <a:ext uri="{FF2B5EF4-FFF2-40B4-BE49-F238E27FC236}">
                <a16:creationId xmlns:a16="http://schemas.microsoft.com/office/drawing/2014/main" id="{0A9FDEFD-8672-2247-B423-94EEFB38E5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7525" y="98425"/>
            <a:ext cx="214788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1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8">
            <a:extLst>
              <a:ext uri="{FF2B5EF4-FFF2-40B4-BE49-F238E27FC236}">
                <a16:creationId xmlns:a16="http://schemas.microsoft.com/office/drawing/2014/main" id="{35ED1C66-6293-B84B-8A46-74A09CCB055B}"/>
              </a:ext>
            </a:extLst>
          </p:cNvPr>
          <p:cNvSpPr>
            <a:spLocks noChangeArrowheads="1"/>
          </p:cNvSpPr>
          <p:nvPr/>
        </p:nvSpPr>
        <p:spPr bwMode="auto">
          <a:xfrm>
            <a:off x="1316038" y="228600"/>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Gel Electrophoresis</a:t>
            </a:r>
          </a:p>
        </p:txBody>
      </p:sp>
      <p:pic>
        <p:nvPicPr>
          <p:cNvPr id="41986" name="Picture 9">
            <a:extLst>
              <a:ext uri="{FF2B5EF4-FFF2-40B4-BE49-F238E27FC236}">
                <a16:creationId xmlns:a16="http://schemas.microsoft.com/office/drawing/2014/main" id="{B1CE8A01-051C-7747-81D6-5528EDDAA2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4191000"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Box 3">
            <a:extLst>
              <a:ext uri="{FF2B5EF4-FFF2-40B4-BE49-F238E27FC236}">
                <a16:creationId xmlns:a16="http://schemas.microsoft.com/office/drawing/2014/main" id="{BDCE8AE9-8930-AB48-8397-D02CDB7991A8}"/>
              </a:ext>
            </a:extLst>
          </p:cNvPr>
          <p:cNvSpPr txBox="1">
            <a:spLocks noChangeArrowheads="1"/>
          </p:cNvSpPr>
          <p:nvPr/>
        </p:nvSpPr>
        <p:spPr bwMode="auto">
          <a:xfrm>
            <a:off x="200025" y="1295400"/>
            <a:ext cx="4191000" cy="1015663"/>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latin typeface="Helvetica" pitchFamily="2" charset="0"/>
              </a:rPr>
              <a:t>Ladder</a:t>
            </a:r>
            <a:r>
              <a:rPr lang="en-US" altLang="en-US" sz="2000" b="0" dirty="0">
                <a:latin typeface="Helvetica" pitchFamily="2" charset="0"/>
              </a:rPr>
              <a:t>: a standard reference that contains DNA fragments of known lengths.</a:t>
            </a:r>
            <a:endParaRPr lang="en-US" altLang="en-US" sz="2000" dirty="0">
              <a:latin typeface="Helvetica" pitchFamily="2" charset="0"/>
            </a:endParaRPr>
          </a:p>
        </p:txBody>
      </p:sp>
      <p:sp>
        <p:nvSpPr>
          <p:cNvPr id="36868" name="TextBox 10">
            <a:extLst>
              <a:ext uri="{FF2B5EF4-FFF2-40B4-BE49-F238E27FC236}">
                <a16:creationId xmlns:a16="http://schemas.microsoft.com/office/drawing/2014/main" id="{90228A1C-7C93-E647-B64E-9BFEA700BA03}"/>
              </a:ext>
            </a:extLst>
          </p:cNvPr>
          <p:cNvSpPr txBox="1">
            <a:spLocks noChangeArrowheads="1"/>
          </p:cNvSpPr>
          <p:nvPr/>
        </p:nvSpPr>
        <p:spPr bwMode="auto">
          <a:xfrm>
            <a:off x="200025" y="2943225"/>
            <a:ext cx="4191000" cy="1323975"/>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latin typeface="Helvetica" pitchFamily="2" charset="0"/>
              </a:rPr>
              <a:t>Band: </a:t>
            </a:r>
            <a:r>
              <a:rPr lang="en-US" altLang="en-US" sz="2000" b="0" dirty="0">
                <a:latin typeface="Helvetica" pitchFamily="2" charset="0"/>
              </a:rPr>
              <a:t>a well-defined “line” of DNA on a gel. Bands contains a large number of DNA fragments of the same size, </a:t>
            </a:r>
            <a:endParaRPr lang="en-US" altLang="en-US" sz="2000" dirty="0">
              <a:latin typeface="Helvetica" pitchFamily="2" charset="0"/>
            </a:endParaRPr>
          </a:p>
        </p:txBody>
      </p:sp>
      <p:sp>
        <p:nvSpPr>
          <p:cNvPr id="36869" name="TextBox 11">
            <a:extLst>
              <a:ext uri="{FF2B5EF4-FFF2-40B4-BE49-F238E27FC236}">
                <a16:creationId xmlns:a16="http://schemas.microsoft.com/office/drawing/2014/main" id="{E546F102-CCA4-024A-92CC-A319835C86FD}"/>
              </a:ext>
            </a:extLst>
          </p:cNvPr>
          <p:cNvSpPr txBox="1">
            <a:spLocks noChangeArrowheads="1"/>
          </p:cNvSpPr>
          <p:nvPr/>
        </p:nvSpPr>
        <p:spPr bwMode="auto">
          <a:xfrm>
            <a:off x="200025" y="4953000"/>
            <a:ext cx="4191000" cy="1016000"/>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latin typeface="Helvetica" pitchFamily="2" charset="0"/>
              </a:rPr>
              <a:t>Compare bands in a sample to the DNA ladder to determine their approximate sizes. </a:t>
            </a:r>
          </a:p>
        </p:txBody>
      </p:sp>
      <p:sp>
        <p:nvSpPr>
          <p:cNvPr id="41990" name="TextBox 12">
            <a:extLst>
              <a:ext uri="{FF2B5EF4-FFF2-40B4-BE49-F238E27FC236}">
                <a16:creationId xmlns:a16="http://schemas.microsoft.com/office/drawing/2014/main" id="{8539E78D-4F12-B340-AFEA-F8C52BF0DE34}"/>
              </a:ext>
            </a:extLst>
          </p:cNvPr>
          <p:cNvSpPr txBox="1">
            <a:spLocks noChangeArrowheads="1"/>
          </p:cNvSpPr>
          <p:nvPr/>
        </p:nvSpPr>
        <p:spPr bwMode="auto">
          <a:xfrm>
            <a:off x="4572000" y="5257800"/>
            <a:ext cx="419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What is the approximate size of the PRC reaction?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8" grpId="0" animBg="1"/>
      <p:bldP spid="368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3">
            <a:extLst>
              <a:ext uri="{FF2B5EF4-FFF2-40B4-BE49-F238E27FC236}">
                <a16:creationId xmlns:a16="http://schemas.microsoft.com/office/drawing/2014/main" id="{B8640840-0781-A541-9780-44FCE6A1C2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41300"/>
            <a:ext cx="48133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4" name="Picture 4">
            <a:extLst>
              <a:ext uri="{FF2B5EF4-FFF2-40B4-BE49-F238E27FC236}">
                <a16:creationId xmlns:a16="http://schemas.microsoft.com/office/drawing/2014/main" id="{13F9BF20-5E7C-6446-B0EC-5781C47F59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9613" y="3657600"/>
            <a:ext cx="5894387"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8">
            <a:extLst>
              <a:ext uri="{FF2B5EF4-FFF2-40B4-BE49-F238E27FC236}">
                <a16:creationId xmlns:a16="http://schemas.microsoft.com/office/drawing/2014/main" id="{AE75E172-210A-0F49-A603-B2383DD711AA}"/>
              </a:ext>
            </a:extLst>
          </p:cNvPr>
          <p:cNvSpPr>
            <a:spLocks noChangeArrowheads="1"/>
          </p:cNvSpPr>
          <p:nvPr/>
        </p:nvSpPr>
        <p:spPr bwMode="auto">
          <a:xfrm>
            <a:off x="3287713" y="228600"/>
            <a:ext cx="2570162"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Forensics!!</a:t>
            </a:r>
          </a:p>
        </p:txBody>
      </p:sp>
      <p:sp>
        <p:nvSpPr>
          <p:cNvPr id="47106" name="Rectangle 8">
            <a:extLst>
              <a:ext uri="{FF2B5EF4-FFF2-40B4-BE49-F238E27FC236}">
                <a16:creationId xmlns:a16="http://schemas.microsoft.com/office/drawing/2014/main" id="{42F1BB95-5095-2143-96D4-7A4ACDCA905D}"/>
              </a:ext>
            </a:extLst>
          </p:cNvPr>
          <p:cNvSpPr>
            <a:spLocks noChangeArrowheads="1"/>
          </p:cNvSpPr>
          <p:nvPr/>
        </p:nvSpPr>
        <p:spPr bwMode="auto">
          <a:xfrm>
            <a:off x="838200" y="838200"/>
            <a:ext cx="2570163" cy="4000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a:solidFill>
                  <a:srgbClr val="000000"/>
                </a:solidFill>
                <a:latin typeface="Helvetica" pitchFamily="2" charset="0"/>
              </a:rPr>
              <a:t>Mitochondrial DNA</a:t>
            </a:r>
          </a:p>
        </p:txBody>
      </p:sp>
      <p:sp>
        <p:nvSpPr>
          <p:cNvPr id="47107" name="Rectangle 8">
            <a:extLst>
              <a:ext uri="{FF2B5EF4-FFF2-40B4-BE49-F238E27FC236}">
                <a16:creationId xmlns:a16="http://schemas.microsoft.com/office/drawing/2014/main" id="{76C56BC1-064C-6943-BB4C-4D801C530579}"/>
              </a:ext>
            </a:extLst>
          </p:cNvPr>
          <p:cNvSpPr>
            <a:spLocks noChangeArrowheads="1"/>
          </p:cNvSpPr>
          <p:nvPr/>
        </p:nvSpPr>
        <p:spPr bwMode="auto">
          <a:xfrm>
            <a:off x="4876800" y="1128713"/>
            <a:ext cx="3805238" cy="4000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a:solidFill>
                  <a:srgbClr val="000000"/>
                </a:solidFill>
                <a:latin typeface="Helvetica" pitchFamily="2" charset="0"/>
              </a:rPr>
              <a:t>Length of repetitive DNA</a:t>
            </a:r>
          </a:p>
        </p:txBody>
      </p:sp>
      <p:sp>
        <p:nvSpPr>
          <p:cNvPr id="47108" name="Rectangle 8">
            <a:extLst>
              <a:ext uri="{FF2B5EF4-FFF2-40B4-BE49-F238E27FC236}">
                <a16:creationId xmlns:a16="http://schemas.microsoft.com/office/drawing/2014/main" id="{69BD61F6-0882-1047-8725-E5BC7AA48041}"/>
              </a:ext>
            </a:extLst>
          </p:cNvPr>
          <p:cNvSpPr>
            <a:spLocks noChangeArrowheads="1"/>
          </p:cNvSpPr>
          <p:nvPr/>
        </p:nvSpPr>
        <p:spPr bwMode="auto">
          <a:xfrm>
            <a:off x="3303588" y="4724400"/>
            <a:ext cx="5230812" cy="13239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a:solidFill>
                  <a:srgbClr val="000000"/>
                </a:solidFill>
                <a:latin typeface="Helvetica" pitchFamily="2" charset="0"/>
              </a:rPr>
              <a:t>DNA Fingerprinting:</a:t>
            </a:r>
          </a:p>
          <a:p>
            <a:pPr algn="ctr" eaLnBrk="1" hangingPunct="1"/>
            <a:r>
              <a:rPr lang="en-US" altLang="en-US" sz="2000" b="0">
                <a:solidFill>
                  <a:srgbClr val="000000"/>
                </a:solidFill>
                <a:latin typeface="Helvetica" pitchFamily="2" charset="0"/>
              </a:rPr>
              <a:t>shows variations in the length of restriction fragments produced by a given restriction enzyme. </a:t>
            </a:r>
            <a:endParaRPr lang="en-US" altLang="en-US" sz="2000">
              <a:solidFill>
                <a:srgbClr val="000000"/>
              </a:solidFill>
              <a:latin typeface="Helvetica" pitchFamily="2" charset="0"/>
            </a:endParaRPr>
          </a:p>
        </p:txBody>
      </p:sp>
      <p:pic>
        <p:nvPicPr>
          <p:cNvPr id="47109" name="Picture 2">
            <a:extLst>
              <a:ext uri="{FF2B5EF4-FFF2-40B4-BE49-F238E27FC236}">
                <a16:creationId xmlns:a16="http://schemas.microsoft.com/office/drawing/2014/main" id="{B686922D-AF15-F34F-8306-7768658F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1627188"/>
            <a:ext cx="415925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7">
            <a:extLst>
              <a:ext uri="{FF2B5EF4-FFF2-40B4-BE49-F238E27FC236}">
                <a16:creationId xmlns:a16="http://schemas.microsoft.com/office/drawing/2014/main" id="{EAE24FFA-7980-3E4A-995C-62C481F86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173413"/>
            <a:ext cx="18415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9">
            <a:extLst>
              <a:ext uri="{FF2B5EF4-FFF2-40B4-BE49-F238E27FC236}">
                <a16:creationId xmlns:a16="http://schemas.microsoft.com/office/drawing/2014/main" id="{2ED91798-CB0A-4F45-BA6D-E2780FF62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1338263"/>
            <a:ext cx="36703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7B2BA4B-9AF4-7846-843C-0666F3EBC94C}"/>
              </a:ext>
            </a:extLst>
          </p:cNvPr>
          <p:cNvSpPr>
            <a:spLocks noChangeArrowheads="1"/>
          </p:cNvSpPr>
          <p:nvPr/>
        </p:nvSpPr>
        <p:spPr bwMode="auto">
          <a:xfrm>
            <a:off x="1652588" y="3173413"/>
            <a:ext cx="188912" cy="3595687"/>
          </a:xfrm>
          <a:prstGeom prst="rect">
            <a:avLst/>
          </a:prstGeom>
          <a:solidFill>
            <a:srgbClr val="FFFF00">
              <a:alpha val="3215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10" name="Rectangle 9">
            <a:extLst>
              <a:ext uri="{FF2B5EF4-FFF2-40B4-BE49-F238E27FC236}">
                <a16:creationId xmlns:a16="http://schemas.microsoft.com/office/drawing/2014/main" id="{6E241E2E-5BE0-EA48-BD8D-7A75DCA09845}"/>
              </a:ext>
            </a:extLst>
          </p:cNvPr>
          <p:cNvSpPr>
            <a:spLocks noChangeArrowheads="1"/>
          </p:cNvSpPr>
          <p:nvPr/>
        </p:nvSpPr>
        <p:spPr bwMode="auto">
          <a:xfrm>
            <a:off x="2149475" y="3181350"/>
            <a:ext cx="153988" cy="3595688"/>
          </a:xfrm>
          <a:prstGeom prst="rect">
            <a:avLst/>
          </a:prstGeom>
          <a:solidFill>
            <a:srgbClr val="FF0000">
              <a:alpha val="3215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11" name="Rectangle 10">
            <a:extLst>
              <a:ext uri="{FF2B5EF4-FFF2-40B4-BE49-F238E27FC236}">
                <a16:creationId xmlns:a16="http://schemas.microsoft.com/office/drawing/2014/main" id="{55A0A6AC-6400-3D4F-ABDE-BC879A73AC6C}"/>
              </a:ext>
            </a:extLst>
          </p:cNvPr>
          <p:cNvSpPr>
            <a:spLocks noChangeArrowheads="1"/>
          </p:cNvSpPr>
          <p:nvPr/>
        </p:nvSpPr>
        <p:spPr bwMode="auto">
          <a:xfrm>
            <a:off x="1831975" y="3176588"/>
            <a:ext cx="153988" cy="3594100"/>
          </a:xfrm>
          <a:prstGeom prst="rect">
            <a:avLst/>
          </a:prstGeom>
          <a:solidFill>
            <a:srgbClr val="FF0000">
              <a:alpha val="3215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12" name="Rectangle 11">
            <a:extLst>
              <a:ext uri="{FF2B5EF4-FFF2-40B4-BE49-F238E27FC236}">
                <a16:creationId xmlns:a16="http://schemas.microsoft.com/office/drawing/2014/main" id="{C02C026C-C1E7-B741-ACAE-48D03622263C}"/>
              </a:ext>
            </a:extLst>
          </p:cNvPr>
          <p:cNvSpPr>
            <a:spLocks noChangeArrowheads="1"/>
          </p:cNvSpPr>
          <p:nvPr/>
        </p:nvSpPr>
        <p:spPr bwMode="auto">
          <a:xfrm>
            <a:off x="2478088" y="3173413"/>
            <a:ext cx="188912" cy="3595687"/>
          </a:xfrm>
          <a:prstGeom prst="rect">
            <a:avLst/>
          </a:prstGeom>
          <a:solidFill>
            <a:srgbClr val="FFFF00">
              <a:alpha val="32156"/>
            </a:srgbClr>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10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nimBg="1"/>
      <p:bldP spid="47107" grpId="0" animBg="1"/>
      <p:bldP spid="47108" grpId="0" animBg="1"/>
      <p:bldP spid="2"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8">
            <a:extLst>
              <a:ext uri="{FF2B5EF4-FFF2-40B4-BE49-F238E27FC236}">
                <a16:creationId xmlns:a16="http://schemas.microsoft.com/office/drawing/2014/main" id="{2F036667-1411-9A41-82F6-20DBBA9EB3AE}"/>
              </a:ext>
            </a:extLst>
          </p:cNvPr>
          <p:cNvSpPr>
            <a:spLocks noChangeArrowheads="1"/>
          </p:cNvSpPr>
          <p:nvPr/>
        </p:nvSpPr>
        <p:spPr bwMode="auto">
          <a:xfrm>
            <a:off x="2362200" y="228600"/>
            <a:ext cx="4398963"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dirty="0">
                <a:latin typeface="Helvetica" pitchFamily="2" charset="0"/>
              </a:rPr>
              <a:t>The DNA Toolbox</a:t>
            </a:r>
            <a:endParaRPr lang="en-US" altLang="en-US" sz="2800" dirty="0">
              <a:solidFill>
                <a:srgbClr val="00B050"/>
              </a:solidFill>
              <a:latin typeface="Helvetica" pitchFamily="2" charset="0"/>
            </a:endParaRPr>
          </a:p>
        </p:txBody>
      </p:sp>
      <p:sp>
        <p:nvSpPr>
          <p:cNvPr id="9" name="Rectangle 8">
            <a:extLst>
              <a:ext uri="{FF2B5EF4-FFF2-40B4-BE49-F238E27FC236}">
                <a16:creationId xmlns:a16="http://schemas.microsoft.com/office/drawing/2014/main" id="{0A678527-3D30-B144-AF89-52FE51B51E04}"/>
              </a:ext>
            </a:extLst>
          </p:cNvPr>
          <p:cNvSpPr>
            <a:spLocks noChangeArrowheads="1"/>
          </p:cNvSpPr>
          <p:nvPr/>
        </p:nvSpPr>
        <p:spPr bwMode="auto">
          <a:xfrm>
            <a:off x="322263" y="838200"/>
            <a:ext cx="8480425" cy="4154984"/>
          </a:xfrm>
          <a:prstGeom prst="rect">
            <a:avLst/>
          </a:prstGeom>
          <a:solidFill>
            <a:schemeClr val="bg1"/>
          </a:solidFill>
          <a:ln w="9525">
            <a:solidFill>
              <a:schemeClr val="tx1"/>
            </a:solidFill>
            <a:miter lim="800000"/>
            <a:headEnd/>
            <a:tailEnd/>
          </a:ln>
        </p:spPr>
        <p:txBody>
          <a:bodyPr>
            <a:spAutoFit/>
          </a:bodyPr>
          <a:lstStyle>
            <a:lvl1pPr marL="457200" indent="-457200">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Font typeface="Times New Roman" panose="02020603050405020304" pitchFamily="18" charset="0"/>
              <a:buAutoNum type="arabicPeriod"/>
            </a:pPr>
            <a:r>
              <a:rPr lang="en-US" altLang="en-US" dirty="0">
                <a:latin typeface="Helvetica" pitchFamily="2" charset="0"/>
              </a:rPr>
              <a:t>Restriction Enzymes (molecular scissors)</a:t>
            </a:r>
          </a:p>
          <a:p>
            <a:pPr eaLnBrk="1" hangingPunct="1">
              <a:buFont typeface="Times New Roman" panose="02020603050405020304" pitchFamily="18" charset="0"/>
              <a:buAutoNum type="arabicPeriod"/>
            </a:pPr>
            <a:endParaRPr lang="en-US" altLang="en-US" dirty="0">
              <a:latin typeface="Helvetica" pitchFamily="2" charset="0"/>
            </a:endParaRPr>
          </a:p>
          <a:p>
            <a:pPr eaLnBrk="1" hangingPunct="1">
              <a:buFont typeface="Times New Roman" panose="02020603050405020304" pitchFamily="18" charset="0"/>
              <a:buAutoNum type="arabicPeriod"/>
            </a:pPr>
            <a:r>
              <a:rPr lang="en-US" altLang="en-US" dirty="0">
                <a:latin typeface="Helvetica" pitchFamily="2" charset="0"/>
              </a:rPr>
              <a:t>Complementary Base Pairing and DNA ligase (glue)</a:t>
            </a:r>
          </a:p>
          <a:p>
            <a:pPr eaLnBrk="1" hangingPunct="1">
              <a:buFont typeface="Times New Roman" panose="02020603050405020304" pitchFamily="18" charset="0"/>
              <a:buAutoNum type="arabicPeriod"/>
            </a:pPr>
            <a:endParaRPr lang="en-US" altLang="en-US" dirty="0">
              <a:latin typeface="Helvetica" pitchFamily="2" charset="0"/>
            </a:endParaRPr>
          </a:p>
          <a:p>
            <a:pPr eaLnBrk="1" hangingPunct="1">
              <a:buFont typeface="Times New Roman" panose="02020603050405020304" pitchFamily="18" charset="0"/>
              <a:buAutoNum type="arabicPeriod"/>
            </a:pPr>
            <a:r>
              <a:rPr lang="en-US" altLang="en-US" dirty="0">
                <a:latin typeface="Helvetica" pitchFamily="2" charset="0"/>
              </a:rPr>
              <a:t>Gel Electrophoresis (separate pieces of DNA) </a:t>
            </a:r>
          </a:p>
          <a:p>
            <a:pPr eaLnBrk="1" hangingPunct="1">
              <a:buFont typeface="Times New Roman" panose="02020603050405020304" pitchFamily="18" charset="0"/>
              <a:buAutoNum type="arabicPeriod"/>
            </a:pPr>
            <a:endParaRPr lang="en-US" altLang="en-US" dirty="0">
              <a:latin typeface="Helvetica" pitchFamily="2" charset="0"/>
            </a:endParaRPr>
          </a:p>
          <a:p>
            <a:pPr eaLnBrk="1" hangingPunct="1">
              <a:buFont typeface="Times New Roman" panose="02020603050405020304" pitchFamily="18" charset="0"/>
              <a:buAutoNum type="arabicPeriod"/>
            </a:pPr>
            <a:r>
              <a:rPr lang="en-US" altLang="en-US" dirty="0">
                <a:latin typeface="Helvetica" pitchFamily="2" charset="0"/>
              </a:rPr>
              <a:t>Polymerase Chain Reaction (PCR – make many copies of a piece DNA)</a:t>
            </a:r>
          </a:p>
          <a:p>
            <a:pPr eaLnBrk="1" hangingPunct="1">
              <a:buFont typeface="Times New Roman" panose="02020603050405020304" pitchFamily="18" charset="0"/>
              <a:buAutoNum type="arabicPeriod"/>
            </a:pPr>
            <a:endParaRPr lang="en-US" altLang="en-US" dirty="0">
              <a:latin typeface="Helvetica" pitchFamily="2" charset="0"/>
            </a:endParaRPr>
          </a:p>
          <a:p>
            <a:pPr eaLnBrk="1" hangingPunct="1">
              <a:buFont typeface="Times New Roman" panose="02020603050405020304" pitchFamily="18" charset="0"/>
              <a:buAutoNum type="arabicPeriod"/>
            </a:pPr>
            <a:r>
              <a:rPr lang="en-US" altLang="en-US" dirty="0">
                <a:latin typeface="Helvetica" pitchFamily="2" charset="0"/>
              </a:rPr>
              <a:t>DNA Sequencing (give up the sequence of base pairs)</a:t>
            </a:r>
          </a:p>
          <a:p>
            <a:pPr eaLnBrk="1" hangingPunct="1">
              <a:buFont typeface="Times New Roman" panose="02020603050405020304" pitchFamily="18" charset="0"/>
              <a:buAutoNum type="arabicPeriod"/>
            </a:pPr>
            <a:endParaRPr lang="en-US" altLang="en-US" dirty="0">
              <a:latin typeface="Helvetica" pitchFamily="2" charset="0"/>
            </a:endParaRPr>
          </a:p>
        </p:txBody>
      </p:sp>
      <p:pic>
        <p:nvPicPr>
          <p:cNvPr id="2" name="Picture 1">
            <a:extLst>
              <a:ext uri="{FF2B5EF4-FFF2-40B4-BE49-F238E27FC236}">
                <a16:creationId xmlns:a16="http://schemas.microsoft.com/office/drawing/2014/main" id="{9D9DA823-CE94-1D44-AE94-26E383400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1431" y="4724400"/>
            <a:ext cx="40005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8">
            <a:extLst>
              <a:ext uri="{FF2B5EF4-FFF2-40B4-BE49-F238E27FC236}">
                <a16:creationId xmlns:a16="http://schemas.microsoft.com/office/drawing/2014/main" id="{752938A1-D6D0-4B49-9B38-BA0CC48CF9CF}"/>
              </a:ext>
            </a:extLst>
          </p:cNvPr>
          <p:cNvSpPr>
            <a:spLocks noChangeArrowheads="1"/>
          </p:cNvSpPr>
          <p:nvPr/>
        </p:nvSpPr>
        <p:spPr bwMode="auto">
          <a:xfrm>
            <a:off x="381000" y="304800"/>
            <a:ext cx="8458200"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Genetically Modified Organisms (GMOs)</a:t>
            </a:r>
            <a:endParaRPr lang="en-US" altLang="en-US" sz="2800" b="0">
              <a:solidFill>
                <a:srgbClr val="000000"/>
              </a:solidFill>
              <a:latin typeface="Helvetica" pitchFamily="2" charset="0"/>
            </a:endParaRPr>
          </a:p>
        </p:txBody>
      </p:sp>
      <p:sp>
        <p:nvSpPr>
          <p:cNvPr id="54274" name="TextBox 3">
            <a:extLst>
              <a:ext uri="{FF2B5EF4-FFF2-40B4-BE49-F238E27FC236}">
                <a16:creationId xmlns:a16="http://schemas.microsoft.com/office/drawing/2014/main" id="{73A9155E-62AE-3244-A71A-34446D4DCA69}"/>
              </a:ext>
            </a:extLst>
          </p:cNvPr>
          <p:cNvSpPr txBox="1">
            <a:spLocks noChangeArrowheads="1"/>
          </p:cNvSpPr>
          <p:nvPr/>
        </p:nvSpPr>
        <p:spPr bwMode="auto">
          <a:xfrm>
            <a:off x="304800" y="914400"/>
            <a:ext cx="868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Helvetica" pitchFamily="2" charset="0"/>
              </a:rPr>
              <a:t>An organism whose genetic material has been altered in a way that does not occur naturally by mating and/or natural recombination</a:t>
            </a:r>
          </a:p>
        </p:txBody>
      </p:sp>
      <p:sp>
        <p:nvSpPr>
          <p:cNvPr id="49155" name="TextBox 5">
            <a:extLst>
              <a:ext uri="{FF2B5EF4-FFF2-40B4-BE49-F238E27FC236}">
                <a16:creationId xmlns:a16="http://schemas.microsoft.com/office/drawing/2014/main" id="{20925B45-19E7-D345-9249-BE452209E03B}"/>
              </a:ext>
            </a:extLst>
          </p:cNvPr>
          <p:cNvSpPr txBox="1">
            <a:spLocks noChangeArrowheads="1"/>
          </p:cNvSpPr>
          <p:nvPr/>
        </p:nvSpPr>
        <p:spPr bwMode="auto">
          <a:xfrm>
            <a:off x="444500" y="4883150"/>
            <a:ext cx="5029200" cy="16319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In over 2,000 independently funded studies, no one has yet detected any allergy, harm, or risk to humans, animals, or the environment from commercialized GM crops. </a:t>
            </a:r>
          </a:p>
        </p:txBody>
      </p:sp>
      <p:sp>
        <p:nvSpPr>
          <p:cNvPr id="41990" name="TextBox 8">
            <a:extLst>
              <a:ext uri="{FF2B5EF4-FFF2-40B4-BE49-F238E27FC236}">
                <a16:creationId xmlns:a16="http://schemas.microsoft.com/office/drawing/2014/main" id="{F7D099BF-0DB7-694F-9691-19744173CE01}"/>
              </a:ext>
            </a:extLst>
          </p:cNvPr>
          <p:cNvSpPr txBox="1">
            <a:spLocks noChangeArrowheads="1"/>
          </p:cNvSpPr>
          <p:nvPr/>
        </p:nvSpPr>
        <p:spPr bwMode="auto">
          <a:xfrm>
            <a:off x="5257800" y="1828800"/>
            <a:ext cx="3276600" cy="2554288"/>
          </a:xfrm>
          <a:prstGeom prst="rect">
            <a:avLst/>
          </a:prstGeom>
          <a:solidFill>
            <a:srgbClr val="FFFFFF"/>
          </a:solidFill>
          <a:ln>
            <a:solidFill>
              <a:srgbClr val="000000"/>
            </a:solidFill>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defRPr/>
            </a:pPr>
            <a:r>
              <a:rPr lang="en-US" altLang="en-US" sz="2000" dirty="0">
                <a:latin typeface="Helvetica" pitchFamily="2" charset="0"/>
              </a:rPr>
              <a:t>GMOs do the following:</a:t>
            </a:r>
          </a:p>
          <a:p>
            <a:pPr marL="342900" indent="-342900">
              <a:buFont typeface="Arial" panose="020B0604020202020204" pitchFamily="34" charset="0"/>
              <a:buChar char="•"/>
              <a:defRPr/>
            </a:pPr>
            <a:r>
              <a:rPr lang="en-US" altLang="en-US" sz="2000" b="0" dirty="0">
                <a:latin typeface="Helvetica" pitchFamily="2" charset="0"/>
              </a:rPr>
              <a:t>Increase yield</a:t>
            </a:r>
          </a:p>
          <a:p>
            <a:pPr marL="342900" indent="-342900">
              <a:buFont typeface="Arial" panose="020B0604020202020204" pitchFamily="34" charset="0"/>
              <a:buChar char="•"/>
              <a:defRPr/>
            </a:pPr>
            <a:r>
              <a:rPr lang="en-US" altLang="en-US" sz="2000" b="0" dirty="0">
                <a:latin typeface="Helvetica" pitchFamily="2" charset="0"/>
              </a:rPr>
              <a:t>Save on land</a:t>
            </a:r>
          </a:p>
          <a:p>
            <a:pPr marL="342900" indent="-342900">
              <a:buFont typeface="Arial" panose="020B0604020202020204" pitchFamily="34" charset="0"/>
              <a:buChar char="•"/>
              <a:defRPr/>
            </a:pPr>
            <a:r>
              <a:rPr lang="en-US" altLang="en-US" sz="2000" b="0" dirty="0">
                <a:latin typeface="Helvetica" pitchFamily="2" charset="0"/>
              </a:rPr>
              <a:t>Better tasting fruit and veggies (less seeds, more juice, etc.)</a:t>
            </a:r>
          </a:p>
          <a:p>
            <a:pPr marL="342900" indent="-342900">
              <a:buFont typeface="Arial" panose="020B0604020202020204" pitchFamily="34" charset="0"/>
              <a:buChar char="•"/>
              <a:defRPr/>
            </a:pPr>
            <a:r>
              <a:rPr lang="en-US" altLang="en-US" sz="2000" b="0" dirty="0">
                <a:latin typeface="Helvetica" pitchFamily="2" charset="0"/>
              </a:rPr>
              <a:t>Use less pesticides</a:t>
            </a:r>
          </a:p>
          <a:p>
            <a:pPr marL="342900" indent="-342900">
              <a:buFont typeface="Arial" panose="020B0604020202020204" pitchFamily="34" charset="0"/>
              <a:buChar char="•"/>
              <a:defRPr/>
            </a:pPr>
            <a:r>
              <a:rPr lang="en-US" altLang="en-US" sz="2000" b="0" dirty="0">
                <a:latin typeface="Helvetica" pitchFamily="2" charset="0"/>
              </a:rPr>
              <a:t>Add nutritional value</a:t>
            </a:r>
          </a:p>
        </p:txBody>
      </p:sp>
      <p:sp>
        <p:nvSpPr>
          <p:cNvPr id="49158" name="Rectangle 2">
            <a:extLst>
              <a:ext uri="{FF2B5EF4-FFF2-40B4-BE49-F238E27FC236}">
                <a16:creationId xmlns:a16="http://schemas.microsoft.com/office/drawing/2014/main" id="{963B10A1-EA5E-F14F-A1CB-73F2A6F98E17}"/>
              </a:ext>
            </a:extLst>
          </p:cNvPr>
          <p:cNvSpPr>
            <a:spLocks noChangeArrowheads="1"/>
          </p:cNvSpPr>
          <p:nvPr/>
        </p:nvSpPr>
        <p:spPr bwMode="auto">
          <a:xfrm>
            <a:off x="914400" y="1981200"/>
            <a:ext cx="36528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solidFill>
                  <a:srgbClr val="FF0000"/>
                </a:solidFill>
                <a:latin typeface="Helvetica" pitchFamily="2" charset="0"/>
              </a:rPr>
              <a:t>Neil deGrasse Tyson on GMOs: https://www.youtube.com/watch?time_continue=5&amp;v=1ecT2CaL7NA</a:t>
            </a:r>
          </a:p>
        </p:txBody>
      </p:sp>
      <p:pic>
        <p:nvPicPr>
          <p:cNvPr id="54278" name="Picture 2">
            <a:extLst>
              <a:ext uri="{FF2B5EF4-FFF2-40B4-BE49-F238E27FC236}">
                <a16:creationId xmlns:a16="http://schemas.microsoft.com/office/drawing/2014/main" id="{5C99A9BC-5530-304F-8D54-6DA1B5A543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4648200"/>
            <a:ext cx="29845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nimBg="1"/>
      <p:bldP spid="41990" grpId="0" animBg="1"/>
      <p:bldP spid="491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BFBFBF"/>
            </a:gs>
            <a:gs pos="100000">
              <a:schemeClr val="bg1"/>
            </a:gs>
          </a:gsLst>
          <a:lin ang="5400000"/>
        </a:gra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BC083DF3-4A47-8C40-AB10-3C804F2AE8B3}"/>
              </a:ext>
            </a:extLst>
          </p:cNvPr>
          <p:cNvSpPr>
            <a:spLocks noChangeArrowheads="1"/>
          </p:cNvSpPr>
          <p:nvPr/>
        </p:nvSpPr>
        <p:spPr bwMode="auto">
          <a:xfrm>
            <a:off x="5486400" y="228600"/>
            <a:ext cx="3276600" cy="181610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Whole Animal Cloning by nuclear transplantation</a:t>
            </a:r>
          </a:p>
        </p:txBody>
      </p:sp>
      <p:pic>
        <p:nvPicPr>
          <p:cNvPr id="56323" name="Picture 1">
            <a:extLst>
              <a:ext uri="{FF2B5EF4-FFF2-40B4-BE49-F238E27FC236}">
                <a16:creationId xmlns:a16="http://schemas.microsoft.com/office/drawing/2014/main" id="{9D66E2A1-29EF-8B4E-B2B9-D735B9FEC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4903788" cy="660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2">
            <a:extLst>
              <a:ext uri="{FF2B5EF4-FFF2-40B4-BE49-F238E27FC236}">
                <a16:creationId xmlns:a16="http://schemas.microsoft.com/office/drawing/2014/main" id="{8133DFF3-7D79-E540-803F-DA7B73A75B91}"/>
              </a:ext>
            </a:extLst>
          </p:cNvPr>
          <p:cNvSpPr>
            <a:spLocks noChangeArrowheads="1"/>
          </p:cNvSpPr>
          <p:nvPr/>
        </p:nvSpPr>
        <p:spPr bwMode="auto">
          <a:xfrm>
            <a:off x="5791200" y="3413125"/>
            <a:ext cx="2971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000000"/>
                </a:solidFill>
                <a:latin typeface="Helvetica" pitchFamily="2" charset="0"/>
              </a:rPr>
              <a:t>Clone your pet: </a:t>
            </a:r>
            <a:endParaRPr lang="en-US" altLang="en-US" b="0">
              <a:latin typeface="Arial" panose="020B0604020202020204" pitchFamily="34" charset="0"/>
              <a:hlinkClick r:id="rId4"/>
            </a:endParaRPr>
          </a:p>
          <a:p>
            <a:r>
              <a:rPr lang="en-US" altLang="en-US">
                <a:latin typeface="Arial" panose="020B0604020202020204" pitchFamily="34" charset="0"/>
                <a:hlinkClick r:id="rId4"/>
              </a:rPr>
              <a:t>https://viagenpets.com/dog-cloning/</a:t>
            </a:r>
            <a:endParaRPr lang="en-US" altLang="en-US">
              <a:latin typeface="Arial" panose="020B0604020202020204" pitchFamily="34" charset="0"/>
            </a:endParaRPr>
          </a:p>
          <a:p>
            <a:endParaRPr lang="en-US" altLang="en-US">
              <a:latin typeface="Arial" panose="020B0604020202020204" pitchFamily="34" charset="0"/>
            </a:endParaRPr>
          </a:p>
          <a:p>
            <a:r>
              <a:rPr lang="en-US" altLang="en-US">
                <a:latin typeface="Arial" panose="020B0604020202020204" pitchFamily="34" charset="0"/>
                <a:hlinkClick r:id="rId5"/>
              </a:rPr>
              <a:t>http://www.myfriendagain.com/</a:t>
            </a:r>
            <a:r>
              <a:rPr lang="en-US" altLang="en-US">
                <a:latin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8E229423-D3BA-B446-AF63-61109A7DA9DD}"/>
              </a:ext>
            </a:extLst>
          </p:cNvPr>
          <p:cNvSpPr>
            <a:spLocks noGrp="1" noChangeArrowheads="1"/>
          </p:cNvSpPr>
          <p:nvPr>
            <p:ph type="title"/>
          </p:nvPr>
        </p:nvSpPr>
        <p:spPr/>
        <p:txBody>
          <a:bodyPr/>
          <a:lstStyle/>
          <a:p>
            <a:r>
              <a:rPr lang="en-US" altLang="en-US"/>
              <a:t>Practice Problems</a:t>
            </a:r>
          </a:p>
        </p:txBody>
      </p:sp>
      <p:pic>
        <p:nvPicPr>
          <p:cNvPr id="58370" name="Picture 1">
            <a:extLst>
              <a:ext uri="{FF2B5EF4-FFF2-40B4-BE49-F238E27FC236}">
                <a16:creationId xmlns:a16="http://schemas.microsoft.com/office/drawing/2014/main" id="{61B3179D-CD78-2B49-A357-EFC7A64818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04800"/>
            <a:ext cx="3754438"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2">
            <a:extLst>
              <a:ext uri="{FF2B5EF4-FFF2-40B4-BE49-F238E27FC236}">
                <a16:creationId xmlns:a16="http://schemas.microsoft.com/office/drawing/2014/main" id="{B51AC10D-E792-9948-BCA2-50AEF741BE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95638"/>
            <a:ext cx="5257800"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6C6494C-9300-1145-8655-C2F03F9F0A68}"/>
              </a:ext>
            </a:extLst>
          </p:cNvPr>
          <p:cNvSpPr>
            <a:spLocks noGrp="1" noChangeArrowheads="1"/>
          </p:cNvSpPr>
          <p:nvPr>
            <p:ph type="title"/>
          </p:nvPr>
        </p:nvSpPr>
        <p:spPr/>
        <p:txBody>
          <a:bodyPr/>
          <a:lstStyle/>
          <a:p>
            <a:r>
              <a:rPr lang="en-US" altLang="en-US"/>
              <a:t>Practice Problems</a:t>
            </a:r>
          </a:p>
        </p:txBody>
      </p:sp>
      <p:pic>
        <p:nvPicPr>
          <p:cNvPr id="60418" name="Picture 3">
            <a:extLst>
              <a:ext uri="{FF2B5EF4-FFF2-40B4-BE49-F238E27FC236}">
                <a16:creationId xmlns:a16="http://schemas.microsoft.com/office/drawing/2014/main" id="{C7C23417-A4AF-D44F-9C97-159C04A7F7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0B78B211-6C3C-C84D-B6D2-9BCFBF79FAC5}"/>
              </a:ext>
            </a:extLst>
          </p:cNvPr>
          <p:cNvSpPr>
            <a:spLocks noGrp="1" noChangeArrowheads="1"/>
          </p:cNvSpPr>
          <p:nvPr>
            <p:ph type="title"/>
          </p:nvPr>
        </p:nvSpPr>
        <p:spPr/>
        <p:txBody>
          <a:bodyPr/>
          <a:lstStyle/>
          <a:p>
            <a:r>
              <a:rPr lang="en-US" altLang="en-US"/>
              <a:t>Practice Problems</a:t>
            </a:r>
          </a:p>
        </p:txBody>
      </p:sp>
      <p:pic>
        <p:nvPicPr>
          <p:cNvPr id="62466" name="Picture 1">
            <a:extLst>
              <a:ext uri="{FF2B5EF4-FFF2-40B4-BE49-F238E27FC236}">
                <a16:creationId xmlns:a16="http://schemas.microsoft.com/office/drawing/2014/main" id="{8A1BAC25-0B9F-5741-9729-8EBBFB7089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041400"/>
            <a:ext cx="72390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01B1892B-46D0-4E4C-BB9D-73EB7B555D79}"/>
              </a:ext>
            </a:extLst>
          </p:cNvPr>
          <p:cNvSpPr>
            <a:spLocks noGrp="1" noChangeArrowheads="1"/>
          </p:cNvSpPr>
          <p:nvPr>
            <p:ph type="title"/>
          </p:nvPr>
        </p:nvSpPr>
        <p:spPr/>
        <p:txBody>
          <a:bodyPr/>
          <a:lstStyle/>
          <a:p>
            <a:r>
              <a:rPr lang="en-US" altLang="en-US"/>
              <a:t>Practice Problems</a:t>
            </a:r>
          </a:p>
        </p:txBody>
      </p:sp>
      <p:pic>
        <p:nvPicPr>
          <p:cNvPr id="64514" name="Picture 2">
            <a:extLst>
              <a:ext uri="{FF2B5EF4-FFF2-40B4-BE49-F238E27FC236}">
                <a16:creationId xmlns:a16="http://schemas.microsoft.com/office/drawing/2014/main" id="{1FF1AE48-4B4B-8447-AA63-B449C51776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01700"/>
            <a:ext cx="85217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596F6605-AA2E-064B-BFEE-163E708A2519}"/>
              </a:ext>
            </a:extLst>
          </p:cNvPr>
          <p:cNvSpPr>
            <a:spLocks noGrp="1" noChangeArrowheads="1"/>
          </p:cNvSpPr>
          <p:nvPr>
            <p:ph type="title"/>
          </p:nvPr>
        </p:nvSpPr>
        <p:spPr/>
        <p:txBody>
          <a:bodyPr/>
          <a:lstStyle/>
          <a:p>
            <a:r>
              <a:rPr lang="en-US" altLang="en-US"/>
              <a:t>Practice Problems</a:t>
            </a:r>
          </a:p>
        </p:txBody>
      </p:sp>
      <p:pic>
        <p:nvPicPr>
          <p:cNvPr id="66562" name="Picture 1">
            <a:extLst>
              <a:ext uri="{FF2B5EF4-FFF2-40B4-BE49-F238E27FC236}">
                <a16:creationId xmlns:a16="http://schemas.microsoft.com/office/drawing/2014/main" id="{4270E7F6-C9B7-A64D-A8DF-A8F74E940D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736600"/>
            <a:ext cx="89408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17502771-2A1E-AF45-A511-34D6C8AD7567}"/>
              </a:ext>
            </a:extLst>
          </p:cNvPr>
          <p:cNvSpPr>
            <a:spLocks noGrp="1" noChangeArrowheads="1"/>
          </p:cNvSpPr>
          <p:nvPr>
            <p:ph type="title"/>
          </p:nvPr>
        </p:nvSpPr>
        <p:spPr/>
        <p:txBody>
          <a:bodyPr/>
          <a:lstStyle/>
          <a:p>
            <a:r>
              <a:rPr lang="en-US" altLang="en-US"/>
              <a:t>Practice Problems</a:t>
            </a:r>
          </a:p>
        </p:txBody>
      </p:sp>
      <p:pic>
        <p:nvPicPr>
          <p:cNvPr id="68610" name="Picture 2">
            <a:extLst>
              <a:ext uri="{FF2B5EF4-FFF2-40B4-BE49-F238E27FC236}">
                <a16:creationId xmlns:a16="http://schemas.microsoft.com/office/drawing/2014/main" id="{03D28960-E5E4-CF48-8151-A777A59F96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447800"/>
            <a:ext cx="8940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2B55CE8-A7FD-3C4F-9F07-E75D50DFBADE}"/>
              </a:ext>
            </a:extLst>
          </p:cNvPr>
          <p:cNvSpPr>
            <a:spLocks noGrp="1" noChangeArrowheads="1"/>
          </p:cNvSpPr>
          <p:nvPr>
            <p:ph type="title"/>
          </p:nvPr>
        </p:nvSpPr>
        <p:spPr/>
        <p:txBody>
          <a:bodyPr/>
          <a:lstStyle/>
          <a:p>
            <a:r>
              <a:rPr lang="en-US" altLang="en-US"/>
              <a:t>Practice Problems</a:t>
            </a:r>
          </a:p>
        </p:txBody>
      </p:sp>
      <p:pic>
        <p:nvPicPr>
          <p:cNvPr id="70658" name="Picture 1">
            <a:extLst>
              <a:ext uri="{FF2B5EF4-FFF2-40B4-BE49-F238E27FC236}">
                <a16:creationId xmlns:a16="http://schemas.microsoft.com/office/drawing/2014/main" id="{28B732F7-AED5-C349-BC39-271287871C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 y="863600"/>
            <a:ext cx="901700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052F9A66-FDD8-0241-91A6-8C57938B7ADE}"/>
              </a:ext>
            </a:extLst>
          </p:cNvPr>
          <p:cNvSpPr>
            <a:spLocks noGrp="1" noChangeArrowheads="1"/>
          </p:cNvSpPr>
          <p:nvPr>
            <p:ph type="title"/>
          </p:nvPr>
        </p:nvSpPr>
        <p:spPr/>
        <p:txBody>
          <a:bodyPr/>
          <a:lstStyle/>
          <a:p>
            <a:r>
              <a:rPr lang="en-US" altLang="en-US"/>
              <a:t>Practice Problems</a:t>
            </a:r>
          </a:p>
        </p:txBody>
      </p:sp>
      <p:pic>
        <p:nvPicPr>
          <p:cNvPr id="72706" name="Picture 2">
            <a:extLst>
              <a:ext uri="{FF2B5EF4-FFF2-40B4-BE49-F238E27FC236}">
                <a16:creationId xmlns:a16="http://schemas.microsoft.com/office/drawing/2014/main" id="{43C52732-E68A-6841-AAD3-053E54D0D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381000"/>
            <a:ext cx="46164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a:extLst>
              <a:ext uri="{FF2B5EF4-FFF2-40B4-BE49-F238E27FC236}">
                <a16:creationId xmlns:a16="http://schemas.microsoft.com/office/drawing/2014/main" id="{2534F7E0-6FC3-CD48-9762-15069866FE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95400"/>
            <a:ext cx="4397375"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8">
            <a:extLst>
              <a:ext uri="{FF2B5EF4-FFF2-40B4-BE49-F238E27FC236}">
                <a16:creationId xmlns:a16="http://schemas.microsoft.com/office/drawing/2014/main" id="{B8E99911-CF7E-4642-B283-F6F64A90BB4D}"/>
              </a:ext>
            </a:extLst>
          </p:cNvPr>
          <p:cNvSpPr>
            <a:spLocks noChangeArrowheads="1"/>
          </p:cNvSpPr>
          <p:nvPr/>
        </p:nvSpPr>
        <p:spPr bwMode="auto">
          <a:xfrm>
            <a:off x="1316038" y="238125"/>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latin typeface="Helvetica" pitchFamily="2" charset="0"/>
              </a:rPr>
              <a:t>Restriction Enzymes “cut” DNA</a:t>
            </a:r>
          </a:p>
        </p:txBody>
      </p:sp>
      <p:sp>
        <p:nvSpPr>
          <p:cNvPr id="13314" name="Rectangle 1">
            <a:extLst>
              <a:ext uri="{FF2B5EF4-FFF2-40B4-BE49-F238E27FC236}">
                <a16:creationId xmlns:a16="http://schemas.microsoft.com/office/drawing/2014/main" id="{3C6DC3A6-55A5-D847-96C0-82FD96D6C71F}"/>
              </a:ext>
            </a:extLst>
          </p:cNvPr>
          <p:cNvSpPr>
            <a:spLocks noChangeArrowheads="1"/>
          </p:cNvSpPr>
          <p:nvPr/>
        </p:nvSpPr>
        <p:spPr bwMode="auto">
          <a:xfrm>
            <a:off x="381000" y="2630488"/>
            <a:ext cx="4267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b="0" dirty="0">
                <a:solidFill>
                  <a:srgbClr val="FF0000"/>
                </a:solidFill>
                <a:latin typeface="Helvetica" pitchFamily="2" charset="0"/>
              </a:rPr>
              <a:t>https://</a:t>
            </a:r>
            <a:r>
              <a:rPr lang="en-US" altLang="en-US" sz="1800" b="0" dirty="0" err="1">
                <a:solidFill>
                  <a:srgbClr val="FF0000"/>
                </a:solidFill>
                <a:latin typeface="Helvetica" pitchFamily="2" charset="0"/>
              </a:rPr>
              <a:t>www.youtube.com</a:t>
            </a:r>
            <a:r>
              <a:rPr lang="en-US" altLang="en-US" sz="1800" b="0" dirty="0">
                <a:solidFill>
                  <a:srgbClr val="FF0000"/>
                </a:solidFill>
                <a:latin typeface="Helvetica" pitchFamily="2" charset="0"/>
              </a:rPr>
              <a:t>/</a:t>
            </a:r>
            <a:r>
              <a:rPr lang="en-US" altLang="en-US" sz="1800" b="0" dirty="0" err="1">
                <a:solidFill>
                  <a:srgbClr val="FF0000"/>
                </a:solidFill>
                <a:latin typeface="Helvetica" pitchFamily="2" charset="0"/>
              </a:rPr>
              <a:t>watch?v</a:t>
            </a:r>
            <a:r>
              <a:rPr lang="en-US" altLang="en-US" sz="1800" b="0" dirty="0">
                <a:solidFill>
                  <a:srgbClr val="FF0000"/>
                </a:solidFill>
                <a:latin typeface="Helvetica" pitchFamily="2" charset="0"/>
              </a:rPr>
              <a:t>=8rXizmLjegI</a:t>
            </a:r>
          </a:p>
        </p:txBody>
      </p:sp>
      <p:sp>
        <p:nvSpPr>
          <p:cNvPr id="13315" name="Rectangle 10">
            <a:extLst>
              <a:ext uri="{FF2B5EF4-FFF2-40B4-BE49-F238E27FC236}">
                <a16:creationId xmlns:a16="http://schemas.microsoft.com/office/drawing/2014/main" id="{FB98245A-BB8D-E04E-9168-3D85A96F9278}"/>
              </a:ext>
            </a:extLst>
          </p:cNvPr>
          <p:cNvSpPr>
            <a:spLocks noChangeArrowheads="1"/>
          </p:cNvSpPr>
          <p:nvPr/>
        </p:nvSpPr>
        <p:spPr bwMode="auto">
          <a:xfrm>
            <a:off x="533400" y="990600"/>
            <a:ext cx="3886200" cy="16319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000" dirty="0">
                <a:latin typeface="Helvetica" pitchFamily="2" charset="0"/>
              </a:rPr>
              <a:t>Restriction Enzymes </a:t>
            </a:r>
            <a:r>
              <a:rPr lang="en-US" altLang="en-US" sz="2000" b="0" dirty="0">
                <a:latin typeface="Helvetica" pitchFamily="2" charset="0"/>
              </a:rPr>
              <a:t>cut DNA as specific sequences called </a:t>
            </a:r>
            <a:r>
              <a:rPr lang="en-US" altLang="en-US" sz="2000" b="0" u="sng" dirty="0">
                <a:latin typeface="Helvetica" pitchFamily="2" charset="0"/>
              </a:rPr>
              <a:t>restriction sites </a:t>
            </a:r>
            <a:r>
              <a:rPr lang="en-US" altLang="en-US" sz="2000" b="0" dirty="0">
                <a:latin typeface="Helvetica" pitchFamily="2" charset="0"/>
              </a:rPr>
              <a:t>often leaving single stranded overhanging “sticky ends”</a:t>
            </a:r>
            <a:endParaRPr lang="en-US" altLang="en-US" sz="2000" dirty="0">
              <a:latin typeface="Helvetica" pitchFamily="2" charset="0"/>
            </a:endParaRPr>
          </a:p>
        </p:txBody>
      </p:sp>
      <p:pic>
        <p:nvPicPr>
          <p:cNvPr id="16388" name="Picture 2">
            <a:extLst>
              <a:ext uri="{FF2B5EF4-FFF2-40B4-BE49-F238E27FC236}">
                <a16:creationId xmlns:a16="http://schemas.microsoft.com/office/drawing/2014/main" id="{84942184-AD42-2A43-8C30-FA02941C5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14400"/>
            <a:ext cx="3352800" cy="2427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389" name="Picture 4">
            <a:extLst>
              <a:ext uri="{FF2B5EF4-FFF2-40B4-BE49-F238E27FC236}">
                <a16:creationId xmlns:a16="http://schemas.microsoft.com/office/drawing/2014/main" id="{9D82D2AC-6FF4-974A-A049-445A9FB8521A}"/>
              </a:ext>
            </a:extLst>
          </p:cNvPr>
          <p:cNvPicPr>
            <a:picLocks noChangeAspect="1"/>
          </p:cNvPicPr>
          <p:nvPr/>
        </p:nvPicPr>
        <p:blipFill>
          <a:blip r:embed="rId4">
            <a:extLst>
              <a:ext uri="{28A0092B-C50C-407E-A947-70E740481C1C}">
                <a14:useLocalDpi xmlns:a14="http://schemas.microsoft.com/office/drawing/2010/main" val="0"/>
              </a:ext>
            </a:extLst>
          </a:blip>
          <a:srcRect t="2380" b="6691"/>
          <a:stretch>
            <a:fillRect/>
          </a:stretch>
        </p:blipFill>
        <p:spPr bwMode="auto">
          <a:xfrm>
            <a:off x="1881188" y="3643313"/>
            <a:ext cx="5129212" cy="290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391" name="TextBox 14">
            <a:extLst>
              <a:ext uri="{FF2B5EF4-FFF2-40B4-BE49-F238E27FC236}">
                <a16:creationId xmlns:a16="http://schemas.microsoft.com/office/drawing/2014/main" id="{D6EB19F8-97ED-A344-B994-E12D312CDCB6}"/>
              </a:ext>
            </a:extLst>
          </p:cNvPr>
          <p:cNvSpPr txBox="1">
            <a:spLocks noChangeArrowheads="1"/>
          </p:cNvSpPr>
          <p:nvPr/>
        </p:nvSpPr>
        <p:spPr bwMode="auto">
          <a:xfrm>
            <a:off x="6942138" y="4116388"/>
            <a:ext cx="2057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dirty="0">
                <a:solidFill>
                  <a:srgbClr val="FF0000"/>
                </a:solidFill>
                <a:latin typeface="Helvetica" pitchFamily="2" charset="0"/>
              </a:rPr>
              <a:t>Two different pieces of DNA cut with the same enzyme can come together  </a:t>
            </a:r>
          </a:p>
        </p:txBody>
      </p:sp>
      <p:sp>
        <p:nvSpPr>
          <p:cNvPr id="16392" name="TextBox 15">
            <a:extLst>
              <a:ext uri="{FF2B5EF4-FFF2-40B4-BE49-F238E27FC236}">
                <a16:creationId xmlns:a16="http://schemas.microsoft.com/office/drawing/2014/main" id="{749F3170-74BE-5F4C-8276-EFAE939E4C7C}"/>
              </a:ext>
            </a:extLst>
          </p:cNvPr>
          <p:cNvSpPr txBox="1">
            <a:spLocks noChangeArrowheads="1"/>
          </p:cNvSpPr>
          <p:nvPr/>
        </p:nvSpPr>
        <p:spPr bwMode="auto">
          <a:xfrm>
            <a:off x="3048000" y="5807075"/>
            <a:ext cx="2727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solidFill>
                  <a:srgbClr val="FF0000"/>
                </a:solidFill>
                <a:latin typeface="Helvetica" pitchFamily="2" charset="0"/>
              </a:rPr>
              <a:t>H-bonds &amp; DNA ligase</a:t>
            </a:r>
          </a:p>
        </p:txBody>
      </p:sp>
      <p:sp>
        <p:nvSpPr>
          <p:cNvPr id="16393" name="TextBox 8">
            <a:extLst>
              <a:ext uri="{FF2B5EF4-FFF2-40B4-BE49-F238E27FC236}">
                <a16:creationId xmlns:a16="http://schemas.microsoft.com/office/drawing/2014/main" id="{CBCDFE70-B37F-D740-AF18-FD125A1A4312}"/>
              </a:ext>
            </a:extLst>
          </p:cNvPr>
          <p:cNvSpPr txBox="1">
            <a:spLocks noChangeArrowheads="1"/>
          </p:cNvSpPr>
          <p:nvPr/>
        </p:nvSpPr>
        <p:spPr bwMode="auto">
          <a:xfrm>
            <a:off x="5422900" y="1006475"/>
            <a:ext cx="368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5’</a:t>
            </a:r>
          </a:p>
        </p:txBody>
      </p:sp>
      <p:sp>
        <p:nvSpPr>
          <p:cNvPr id="16394" name="TextBox 17">
            <a:extLst>
              <a:ext uri="{FF2B5EF4-FFF2-40B4-BE49-F238E27FC236}">
                <a16:creationId xmlns:a16="http://schemas.microsoft.com/office/drawing/2014/main" id="{F0279789-EF92-3E4F-A265-AB241A186E75}"/>
              </a:ext>
            </a:extLst>
          </p:cNvPr>
          <p:cNvSpPr txBox="1">
            <a:spLocks noChangeArrowheads="1"/>
          </p:cNvSpPr>
          <p:nvPr/>
        </p:nvSpPr>
        <p:spPr bwMode="auto">
          <a:xfrm>
            <a:off x="5410200" y="1584325"/>
            <a:ext cx="355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3’</a:t>
            </a:r>
          </a:p>
        </p:txBody>
      </p:sp>
      <p:sp>
        <p:nvSpPr>
          <p:cNvPr id="16395" name="TextBox 18">
            <a:extLst>
              <a:ext uri="{FF2B5EF4-FFF2-40B4-BE49-F238E27FC236}">
                <a16:creationId xmlns:a16="http://schemas.microsoft.com/office/drawing/2014/main" id="{EC7266CE-D4F2-3B4F-B940-A6638DE8844C}"/>
              </a:ext>
            </a:extLst>
          </p:cNvPr>
          <p:cNvSpPr txBox="1">
            <a:spLocks noChangeArrowheads="1"/>
          </p:cNvSpPr>
          <p:nvPr/>
        </p:nvSpPr>
        <p:spPr bwMode="auto">
          <a:xfrm>
            <a:off x="7466013" y="1555750"/>
            <a:ext cx="369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5’</a:t>
            </a:r>
          </a:p>
        </p:txBody>
      </p:sp>
      <p:sp>
        <p:nvSpPr>
          <p:cNvPr id="16396" name="TextBox 19">
            <a:extLst>
              <a:ext uri="{FF2B5EF4-FFF2-40B4-BE49-F238E27FC236}">
                <a16:creationId xmlns:a16="http://schemas.microsoft.com/office/drawing/2014/main" id="{12509607-361A-A242-818F-C945B28A5E2F}"/>
              </a:ext>
            </a:extLst>
          </p:cNvPr>
          <p:cNvSpPr txBox="1">
            <a:spLocks noChangeArrowheads="1"/>
          </p:cNvSpPr>
          <p:nvPr/>
        </p:nvSpPr>
        <p:spPr bwMode="auto">
          <a:xfrm>
            <a:off x="7454900" y="1020763"/>
            <a:ext cx="355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3’</a:t>
            </a:r>
          </a:p>
        </p:txBody>
      </p:sp>
      <p:sp>
        <p:nvSpPr>
          <p:cNvPr id="16397" name="TextBox 20">
            <a:extLst>
              <a:ext uri="{FF2B5EF4-FFF2-40B4-BE49-F238E27FC236}">
                <a16:creationId xmlns:a16="http://schemas.microsoft.com/office/drawing/2014/main" id="{F73CA254-D147-1840-9B41-2FA5F71212B2}"/>
              </a:ext>
            </a:extLst>
          </p:cNvPr>
          <p:cNvSpPr txBox="1">
            <a:spLocks noChangeArrowheads="1"/>
          </p:cNvSpPr>
          <p:nvPr/>
        </p:nvSpPr>
        <p:spPr bwMode="auto">
          <a:xfrm>
            <a:off x="6096000" y="3048000"/>
            <a:ext cx="368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5’</a:t>
            </a:r>
          </a:p>
        </p:txBody>
      </p:sp>
      <p:sp>
        <p:nvSpPr>
          <p:cNvPr id="16398" name="TextBox 22">
            <a:extLst>
              <a:ext uri="{FF2B5EF4-FFF2-40B4-BE49-F238E27FC236}">
                <a16:creationId xmlns:a16="http://schemas.microsoft.com/office/drawing/2014/main" id="{62E36EA9-BC77-C14F-B3CC-78BDD8D0146A}"/>
              </a:ext>
            </a:extLst>
          </p:cNvPr>
          <p:cNvSpPr txBox="1">
            <a:spLocks noChangeArrowheads="1"/>
          </p:cNvSpPr>
          <p:nvPr/>
        </p:nvSpPr>
        <p:spPr bwMode="auto">
          <a:xfrm>
            <a:off x="6553200" y="2209800"/>
            <a:ext cx="368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a:latin typeface="Helvetica" pitchFamily="2" charset="0"/>
              </a:rPr>
              <a:t>5’</a:t>
            </a:r>
          </a:p>
        </p:txBody>
      </p:sp>
      <p:pic>
        <p:nvPicPr>
          <p:cNvPr id="2" name="Picture 1">
            <a:extLst>
              <a:ext uri="{FF2B5EF4-FFF2-40B4-BE49-F238E27FC236}">
                <a16:creationId xmlns:a16="http://schemas.microsoft.com/office/drawing/2014/main" id="{1A5A996B-4BE8-4148-8A04-9479FFD866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657600"/>
            <a:ext cx="1657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9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2" grpId="0"/>
      <p:bldP spid="16393" grpId="0"/>
      <p:bldP spid="16394" grpId="0"/>
      <p:bldP spid="16395" grpId="0"/>
      <p:bldP spid="16396" grpId="0"/>
      <p:bldP spid="16397" grpId="0"/>
      <p:bldP spid="1639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8AB3CFE1-872B-4345-86E9-89AB2B48BF30}"/>
              </a:ext>
            </a:extLst>
          </p:cNvPr>
          <p:cNvSpPr>
            <a:spLocks noGrp="1" noChangeArrowheads="1"/>
          </p:cNvSpPr>
          <p:nvPr>
            <p:ph type="title"/>
          </p:nvPr>
        </p:nvSpPr>
        <p:spPr/>
        <p:txBody>
          <a:bodyPr/>
          <a:lstStyle/>
          <a:p>
            <a:r>
              <a:rPr lang="en-US" altLang="en-US"/>
              <a:t>Practice Problems</a:t>
            </a:r>
          </a:p>
        </p:txBody>
      </p:sp>
      <p:pic>
        <p:nvPicPr>
          <p:cNvPr id="74754" name="Picture 1">
            <a:extLst>
              <a:ext uri="{FF2B5EF4-FFF2-40B4-BE49-F238E27FC236}">
                <a16:creationId xmlns:a16="http://schemas.microsoft.com/office/drawing/2014/main" id="{454BAAA0-5725-EB44-BDF4-CAEB362684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8600"/>
            <a:ext cx="4699000"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4">
            <a:extLst>
              <a:ext uri="{FF2B5EF4-FFF2-40B4-BE49-F238E27FC236}">
                <a16:creationId xmlns:a16="http://schemas.microsoft.com/office/drawing/2014/main" id="{B137C466-6FFA-F746-8B92-A684977366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42672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6A0F5034-69CF-9244-9E3F-8CC6868DDC62}"/>
              </a:ext>
            </a:extLst>
          </p:cNvPr>
          <p:cNvSpPr>
            <a:spLocks noGrp="1" noChangeArrowheads="1"/>
          </p:cNvSpPr>
          <p:nvPr>
            <p:ph type="title"/>
          </p:nvPr>
        </p:nvSpPr>
        <p:spPr/>
        <p:txBody>
          <a:bodyPr/>
          <a:lstStyle/>
          <a:p>
            <a:r>
              <a:rPr lang="en-US" altLang="en-US"/>
              <a:t>Practice Problems</a:t>
            </a:r>
          </a:p>
        </p:txBody>
      </p:sp>
      <p:pic>
        <p:nvPicPr>
          <p:cNvPr id="76802" name="Picture 2">
            <a:extLst>
              <a:ext uri="{FF2B5EF4-FFF2-40B4-BE49-F238E27FC236}">
                <a16:creationId xmlns:a16="http://schemas.microsoft.com/office/drawing/2014/main" id="{A41255FF-E083-0A4D-848B-16777176FF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 y="838200"/>
            <a:ext cx="8763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Content Placeholder 2">
            <a:extLst>
              <a:ext uri="{FF2B5EF4-FFF2-40B4-BE49-F238E27FC236}">
                <a16:creationId xmlns:a16="http://schemas.microsoft.com/office/drawing/2014/main" id="{F55D52B8-9D81-AE47-B9D5-F9E03455F0CF}"/>
              </a:ext>
            </a:extLst>
          </p:cNvPr>
          <p:cNvSpPr>
            <a:spLocks noGrp="1" noChangeArrowheads="1"/>
          </p:cNvSpPr>
          <p:nvPr>
            <p:ph idx="1"/>
          </p:nvPr>
        </p:nvSpPr>
        <p:spPr>
          <a:xfrm>
            <a:off x="304800" y="1212850"/>
            <a:ext cx="8534400" cy="1077913"/>
          </a:xfrm>
        </p:spPr>
        <p:txBody>
          <a:bodyPr/>
          <a:lstStyle/>
          <a:p>
            <a:pPr marL="0" indent="0" algn="ctr">
              <a:buFontTx/>
              <a:buNone/>
            </a:pPr>
            <a:r>
              <a:rPr lang="en-US" altLang="en-US" sz="3200" b="1"/>
              <a:t>Extra slides with cool modern biotechnology!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BFBFBF"/>
            </a:gs>
            <a:gs pos="100000">
              <a:schemeClr val="bg1"/>
            </a:gs>
          </a:gsLst>
          <a:lin ang="5400000"/>
        </a:gra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14CC6656-5EDB-C740-A43B-ACB219F69ACC}"/>
              </a:ext>
            </a:extLst>
          </p:cNvPr>
          <p:cNvSpPr>
            <a:spLocks noChangeArrowheads="1"/>
          </p:cNvSpPr>
          <p:nvPr/>
        </p:nvSpPr>
        <p:spPr bwMode="auto">
          <a:xfrm>
            <a:off x="381000" y="228600"/>
            <a:ext cx="8382000"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RNA-Interference: silence gene expression </a:t>
            </a:r>
          </a:p>
        </p:txBody>
      </p:sp>
      <p:sp>
        <p:nvSpPr>
          <p:cNvPr id="79875" name="TextBox 3">
            <a:extLst>
              <a:ext uri="{FF2B5EF4-FFF2-40B4-BE49-F238E27FC236}">
                <a16:creationId xmlns:a16="http://schemas.microsoft.com/office/drawing/2014/main" id="{3168B684-746C-A945-86D5-051188782356}"/>
              </a:ext>
            </a:extLst>
          </p:cNvPr>
          <p:cNvSpPr txBox="1">
            <a:spLocks noChangeArrowheads="1"/>
          </p:cNvSpPr>
          <p:nvPr/>
        </p:nvSpPr>
        <p:spPr bwMode="auto">
          <a:xfrm>
            <a:off x="5767388" y="1419225"/>
            <a:ext cx="3048000" cy="15684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0">
                <a:latin typeface="Helvetica" pitchFamily="2" charset="0"/>
              </a:rPr>
              <a:t>Silence (remove) your gene/protein of interest by interfering with the mRNA</a:t>
            </a:r>
          </a:p>
        </p:txBody>
      </p:sp>
      <p:sp>
        <p:nvSpPr>
          <p:cNvPr id="51204" name="Rectangle 3">
            <a:extLst>
              <a:ext uri="{FF2B5EF4-FFF2-40B4-BE49-F238E27FC236}">
                <a16:creationId xmlns:a16="http://schemas.microsoft.com/office/drawing/2014/main" id="{4A4A156E-F696-2645-9817-599432740FB2}"/>
              </a:ext>
            </a:extLst>
          </p:cNvPr>
          <p:cNvSpPr>
            <a:spLocks noChangeArrowheads="1"/>
          </p:cNvSpPr>
          <p:nvPr/>
        </p:nvSpPr>
        <p:spPr bwMode="auto">
          <a:xfrm>
            <a:off x="-374650" y="6086475"/>
            <a:ext cx="7086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Quick RNAi Info: https://www.youtube.com/watch?v=J4b0oRdFeF4</a:t>
            </a:r>
          </a:p>
        </p:txBody>
      </p:sp>
      <p:grpSp>
        <p:nvGrpSpPr>
          <p:cNvPr id="51205" name="Group 15">
            <a:extLst>
              <a:ext uri="{FF2B5EF4-FFF2-40B4-BE49-F238E27FC236}">
                <a16:creationId xmlns:a16="http://schemas.microsoft.com/office/drawing/2014/main" id="{41D573E4-8545-7743-95AD-0F89189FA143}"/>
              </a:ext>
            </a:extLst>
          </p:cNvPr>
          <p:cNvGrpSpPr>
            <a:grpSpLocks/>
          </p:cNvGrpSpPr>
          <p:nvPr/>
        </p:nvGrpSpPr>
        <p:grpSpPr bwMode="auto">
          <a:xfrm>
            <a:off x="5008563" y="4175125"/>
            <a:ext cx="3827462" cy="2101850"/>
            <a:chOff x="1938099" y="2698899"/>
            <a:chExt cx="3827701" cy="2101701"/>
          </a:xfrm>
        </p:grpSpPr>
        <p:pic>
          <p:nvPicPr>
            <p:cNvPr id="79880" name="Picture 8">
              <a:extLst>
                <a:ext uri="{FF2B5EF4-FFF2-40B4-BE49-F238E27FC236}">
                  <a16:creationId xmlns:a16="http://schemas.microsoft.com/office/drawing/2014/main" id="{CB060A9D-D9BE-B846-AD8D-D69A3785B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282"/>
            <a:stretch>
              <a:fillRect/>
            </a:stretch>
          </p:blipFill>
          <p:spPr bwMode="auto">
            <a:xfrm>
              <a:off x="2116183" y="2849526"/>
              <a:ext cx="3649617" cy="195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Rectangle 14">
              <a:extLst>
                <a:ext uri="{FF2B5EF4-FFF2-40B4-BE49-F238E27FC236}">
                  <a16:creationId xmlns:a16="http://schemas.microsoft.com/office/drawing/2014/main" id="{2BDF8CAF-B55D-DF4E-9C4C-A484EEE1C86A}"/>
                </a:ext>
              </a:extLst>
            </p:cNvPr>
            <p:cNvSpPr>
              <a:spLocks noChangeArrowheads="1"/>
            </p:cNvSpPr>
            <p:nvPr/>
          </p:nvSpPr>
          <p:spPr bwMode="auto">
            <a:xfrm>
              <a:off x="3810000" y="2700670"/>
              <a:ext cx="914400" cy="487326"/>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solidFill>
                    <a:srgbClr val="000000"/>
                  </a:solidFill>
                  <a:latin typeface="Helvetica" pitchFamily="2" charset="0"/>
                </a:rPr>
                <a:t>RNAi-1 </a:t>
              </a:r>
            </a:p>
          </p:txBody>
        </p:sp>
        <p:sp>
          <p:nvSpPr>
            <p:cNvPr id="79882" name="Rectangle 19">
              <a:extLst>
                <a:ext uri="{FF2B5EF4-FFF2-40B4-BE49-F238E27FC236}">
                  <a16:creationId xmlns:a16="http://schemas.microsoft.com/office/drawing/2014/main" id="{3B478288-EB11-CF45-8BEC-A79D803A2C6E}"/>
                </a:ext>
              </a:extLst>
            </p:cNvPr>
            <p:cNvSpPr>
              <a:spLocks noChangeArrowheads="1"/>
            </p:cNvSpPr>
            <p:nvPr/>
          </p:nvSpPr>
          <p:spPr bwMode="auto">
            <a:xfrm>
              <a:off x="4724400" y="2698899"/>
              <a:ext cx="914400" cy="487326"/>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solidFill>
                    <a:srgbClr val="000000"/>
                  </a:solidFill>
                  <a:latin typeface="Helvetica" pitchFamily="2" charset="0"/>
                </a:rPr>
                <a:t>RNAi-2 </a:t>
              </a:r>
            </a:p>
          </p:txBody>
        </p:sp>
        <p:sp>
          <p:nvSpPr>
            <p:cNvPr id="79883" name="Rectangle 20">
              <a:extLst>
                <a:ext uri="{FF2B5EF4-FFF2-40B4-BE49-F238E27FC236}">
                  <a16:creationId xmlns:a16="http://schemas.microsoft.com/office/drawing/2014/main" id="{81B1969F-6193-3F43-A202-ACB6B915755D}"/>
                </a:ext>
              </a:extLst>
            </p:cNvPr>
            <p:cNvSpPr>
              <a:spLocks noChangeArrowheads="1"/>
            </p:cNvSpPr>
            <p:nvPr/>
          </p:nvSpPr>
          <p:spPr bwMode="auto">
            <a:xfrm>
              <a:off x="2897453" y="2698900"/>
              <a:ext cx="914400" cy="487326"/>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solidFill>
                    <a:srgbClr val="000000"/>
                  </a:solidFill>
                  <a:latin typeface="Helvetica" pitchFamily="2" charset="0"/>
                </a:rPr>
                <a:t>control</a:t>
              </a:r>
            </a:p>
          </p:txBody>
        </p:sp>
        <p:sp>
          <p:nvSpPr>
            <p:cNvPr id="79884" name="Rectangle 21">
              <a:extLst>
                <a:ext uri="{FF2B5EF4-FFF2-40B4-BE49-F238E27FC236}">
                  <a16:creationId xmlns:a16="http://schemas.microsoft.com/office/drawing/2014/main" id="{AD1298B7-DE7A-554F-BCD1-E511E6D63ED1}"/>
                </a:ext>
              </a:extLst>
            </p:cNvPr>
            <p:cNvSpPr>
              <a:spLocks noChangeArrowheads="1"/>
            </p:cNvSpPr>
            <p:nvPr/>
          </p:nvSpPr>
          <p:spPr bwMode="auto">
            <a:xfrm>
              <a:off x="1940381" y="3218403"/>
              <a:ext cx="914400" cy="487326"/>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solidFill>
                    <a:srgbClr val="000000"/>
                  </a:solidFill>
                  <a:latin typeface="Helvetica" pitchFamily="2" charset="0"/>
                </a:rPr>
                <a:t>Protein 1</a:t>
              </a:r>
            </a:p>
          </p:txBody>
        </p:sp>
        <p:sp>
          <p:nvSpPr>
            <p:cNvPr id="79885" name="Rectangle 22">
              <a:extLst>
                <a:ext uri="{FF2B5EF4-FFF2-40B4-BE49-F238E27FC236}">
                  <a16:creationId xmlns:a16="http://schemas.microsoft.com/office/drawing/2014/main" id="{C2D6498B-6369-714D-A7BF-8B99003A012C}"/>
                </a:ext>
              </a:extLst>
            </p:cNvPr>
            <p:cNvSpPr>
              <a:spLocks noChangeArrowheads="1"/>
            </p:cNvSpPr>
            <p:nvPr/>
          </p:nvSpPr>
          <p:spPr bwMode="auto">
            <a:xfrm>
              <a:off x="1938099" y="4006843"/>
              <a:ext cx="914400" cy="487326"/>
            </a:xfrm>
            <a:prstGeom prst="rect">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solidFill>
                    <a:srgbClr val="000000"/>
                  </a:solidFill>
                  <a:latin typeface="Helvetica" pitchFamily="2" charset="0"/>
                </a:rPr>
                <a:t>Protein 2</a:t>
              </a:r>
            </a:p>
          </p:txBody>
        </p:sp>
      </p:grpSp>
      <p:pic>
        <p:nvPicPr>
          <p:cNvPr id="79878" name="Picture 18">
            <a:extLst>
              <a:ext uri="{FF2B5EF4-FFF2-40B4-BE49-F238E27FC236}">
                <a16:creationId xmlns:a16="http://schemas.microsoft.com/office/drawing/2014/main" id="{5F2B1398-B3C1-464B-8014-575224717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995363"/>
            <a:ext cx="52324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Box 3">
            <a:extLst>
              <a:ext uri="{FF2B5EF4-FFF2-40B4-BE49-F238E27FC236}">
                <a16:creationId xmlns:a16="http://schemas.microsoft.com/office/drawing/2014/main" id="{6E9D765E-72FF-7049-BC5B-3F44B1BEEF74}"/>
              </a:ext>
            </a:extLst>
          </p:cNvPr>
          <p:cNvSpPr txBox="1">
            <a:spLocks noChangeArrowheads="1"/>
          </p:cNvSpPr>
          <p:nvPr/>
        </p:nvSpPr>
        <p:spPr bwMode="auto">
          <a:xfrm>
            <a:off x="1414463" y="4694238"/>
            <a:ext cx="3048000" cy="831850"/>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0">
                <a:solidFill>
                  <a:srgbClr val="FF0000"/>
                </a:solidFill>
                <a:latin typeface="Helvetica" pitchFamily="2" charset="0"/>
              </a:rPr>
              <a:t>What are these data showing you?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BFBFBF"/>
            </a:gs>
            <a:gs pos="100000">
              <a:schemeClr val="bg1"/>
            </a:gs>
          </a:gsLst>
          <a:lin ang="5400000"/>
        </a:gradFill>
        <a:effectLst/>
      </p:bgPr>
    </p:bg>
    <p:spTree>
      <p:nvGrpSpPr>
        <p:cNvPr id="1" name=""/>
        <p:cNvGrpSpPr/>
        <p:nvPr/>
      </p:nvGrpSpPr>
      <p:grpSpPr>
        <a:xfrm>
          <a:off x="0" y="0"/>
          <a:ext cx="0" cy="0"/>
          <a:chOff x="0" y="0"/>
          <a:chExt cx="0" cy="0"/>
        </a:xfrm>
      </p:grpSpPr>
      <p:sp>
        <p:nvSpPr>
          <p:cNvPr id="81922" name="Rectangle 8">
            <a:extLst>
              <a:ext uri="{FF2B5EF4-FFF2-40B4-BE49-F238E27FC236}">
                <a16:creationId xmlns:a16="http://schemas.microsoft.com/office/drawing/2014/main" id="{D075B498-96D1-7747-845C-0E9B8071CC99}"/>
              </a:ext>
            </a:extLst>
          </p:cNvPr>
          <p:cNvSpPr>
            <a:spLocks noChangeArrowheads="1"/>
          </p:cNvSpPr>
          <p:nvPr/>
        </p:nvSpPr>
        <p:spPr bwMode="auto">
          <a:xfrm>
            <a:off x="6361113" y="457200"/>
            <a:ext cx="2376487" cy="954088"/>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solidFill>
                  <a:srgbClr val="000000"/>
                </a:solidFill>
                <a:latin typeface="Helvetica" pitchFamily="2" charset="0"/>
              </a:rPr>
              <a:t>CRISPR: DNA Editing</a:t>
            </a:r>
          </a:p>
        </p:txBody>
      </p:sp>
      <p:sp>
        <p:nvSpPr>
          <p:cNvPr id="53251" name="TextBox 3">
            <a:extLst>
              <a:ext uri="{FF2B5EF4-FFF2-40B4-BE49-F238E27FC236}">
                <a16:creationId xmlns:a16="http://schemas.microsoft.com/office/drawing/2014/main" id="{F13B045B-21C0-4546-A648-E936D1E1F2C6}"/>
              </a:ext>
            </a:extLst>
          </p:cNvPr>
          <p:cNvSpPr txBox="1">
            <a:spLocks noChangeArrowheads="1"/>
          </p:cNvSpPr>
          <p:nvPr/>
        </p:nvSpPr>
        <p:spPr bwMode="auto">
          <a:xfrm>
            <a:off x="6254750" y="1752600"/>
            <a:ext cx="2590800" cy="2246313"/>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0">
                <a:latin typeface="Helvetica" pitchFamily="2" charset="0"/>
              </a:rPr>
              <a:t>Cas9 endonuclease is brought to specific site and cuts DNA. Upon repair- you can provide new DNA to replace the cut out region. </a:t>
            </a:r>
          </a:p>
        </p:txBody>
      </p:sp>
      <p:sp>
        <p:nvSpPr>
          <p:cNvPr id="81924" name="Rectangle 3">
            <a:extLst>
              <a:ext uri="{FF2B5EF4-FFF2-40B4-BE49-F238E27FC236}">
                <a16:creationId xmlns:a16="http://schemas.microsoft.com/office/drawing/2014/main" id="{60051374-01EB-2E4C-8776-BF1270E6E313}"/>
              </a:ext>
            </a:extLst>
          </p:cNvPr>
          <p:cNvSpPr>
            <a:spLocks noChangeArrowheads="1"/>
          </p:cNvSpPr>
          <p:nvPr/>
        </p:nvSpPr>
        <p:spPr bwMode="auto">
          <a:xfrm>
            <a:off x="-152400" y="6045200"/>
            <a:ext cx="7086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0000"/>
                </a:solidFill>
                <a:latin typeface="Helvetica" pitchFamily="2" charset="0"/>
              </a:rPr>
              <a:t>Quick CRISPR Info: https://www.youtube.com/watch?v=ZImVkl8QTW8</a:t>
            </a:r>
          </a:p>
        </p:txBody>
      </p:sp>
      <p:pic>
        <p:nvPicPr>
          <p:cNvPr id="81925" name="Picture 8">
            <a:extLst>
              <a:ext uri="{FF2B5EF4-FFF2-40B4-BE49-F238E27FC236}">
                <a16:creationId xmlns:a16="http://schemas.microsoft.com/office/drawing/2014/main" id="{3F666C67-61D1-E641-914D-963B7D501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77800"/>
            <a:ext cx="5384800" cy="58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E882-6531-5441-8B15-4115278F0C85}"/>
              </a:ext>
            </a:extLst>
          </p:cNvPr>
          <p:cNvSpPr>
            <a:spLocks noGrp="1"/>
          </p:cNvSpPr>
          <p:nvPr>
            <p:ph type="title"/>
          </p:nvPr>
        </p:nvSpPr>
        <p:spPr/>
        <p:txBody>
          <a:bodyPr/>
          <a:lstStyle/>
          <a:p>
            <a:r>
              <a:rPr lang="en-US" dirty="0"/>
              <a:t>Practice with Restriction Enzymes</a:t>
            </a:r>
          </a:p>
        </p:txBody>
      </p:sp>
      <p:sp>
        <p:nvSpPr>
          <p:cNvPr id="3" name="Content Placeholder 2">
            <a:extLst>
              <a:ext uri="{FF2B5EF4-FFF2-40B4-BE49-F238E27FC236}">
                <a16:creationId xmlns:a16="http://schemas.microsoft.com/office/drawing/2014/main" id="{3D144857-B8BD-8C48-8655-3EABF63C777F}"/>
              </a:ext>
            </a:extLst>
          </p:cNvPr>
          <p:cNvSpPr>
            <a:spLocks noGrp="1"/>
          </p:cNvSpPr>
          <p:nvPr>
            <p:ph idx="1"/>
          </p:nvPr>
        </p:nvSpPr>
        <p:spPr>
          <a:xfrm>
            <a:off x="152400" y="762000"/>
            <a:ext cx="8839200" cy="5539978"/>
          </a:xfrm>
        </p:spPr>
        <p:txBody>
          <a:bodyPr/>
          <a:lstStyle/>
          <a:p>
            <a:pPr marL="514350" indent="-514350">
              <a:buAutoNum type="arabicPeriod"/>
            </a:pPr>
            <a:r>
              <a:rPr lang="en-US" sz="2000" dirty="0"/>
              <a:t>Write the complementary base pairs to this single stranded DNA sequence. Also, identify which end is 5’ and which is 3’ on both strands. </a:t>
            </a:r>
          </a:p>
          <a:p>
            <a:pPr marL="514350" indent="-514350">
              <a:buAutoNum type="arabicPeriod"/>
            </a:pPr>
            <a:endParaRPr lang="en-US" sz="2000" dirty="0"/>
          </a:p>
          <a:p>
            <a:pPr marL="514350" indent="-514350">
              <a:buAutoNum type="arabicPeriod"/>
            </a:pPr>
            <a:endParaRPr lang="en-US" sz="2000" dirty="0"/>
          </a:p>
          <a:p>
            <a:pPr marL="514350" indent="-514350">
              <a:buAutoNum type="arabicPeriod"/>
            </a:pPr>
            <a:endParaRPr lang="en-US" sz="2000" dirty="0"/>
          </a:p>
          <a:p>
            <a:pPr marL="514350" indent="-514350">
              <a:buAutoNum type="arabicPeriod"/>
            </a:pPr>
            <a:endParaRPr lang="en-US" sz="2000" dirty="0"/>
          </a:p>
          <a:p>
            <a:pPr marL="514350" indent="-514350">
              <a:buAutoNum type="arabicPeriod"/>
            </a:pPr>
            <a:endParaRPr lang="en-US" sz="2000" dirty="0"/>
          </a:p>
          <a:p>
            <a:pPr marL="514350" indent="-514350">
              <a:buAutoNum type="arabicPeriod"/>
            </a:pPr>
            <a:r>
              <a:rPr lang="en-US" sz="2000" dirty="0"/>
              <a:t>Digest (separately) this DNA with all of the restriction enzymes provided below (shown both strands). Describe whether they have sticky or blunt ends. </a:t>
            </a:r>
          </a:p>
          <a:p>
            <a:pPr marL="563562" lvl="1" indent="0">
              <a:spcBef>
                <a:spcPts val="0"/>
              </a:spcBef>
              <a:spcAft>
                <a:spcPts val="0"/>
              </a:spcAft>
              <a:buNone/>
            </a:pPr>
            <a:r>
              <a:rPr lang="en-US" sz="1800" dirty="0"/>
              <a:t>-</a:t>
            </a:r>
            <a:r>
              <a:rPr lang="en-US" sz="1800" dirty="0" err="1"/>
              <a:t>SacI</a:t>
            </a:r>
            <a:r>
              <a:rPr lang="en-US" sz="1800" dirty="0"/>
              <a:t>: 	GAGCT^C</a:t>
            </a:r>
          </a:p>
          <a:p>
            <a:pPr marL="563562" lvl="1" indent="0">
              <a:spcBef>
                <a:spcPts val="0"/>
              </a:spcBef>
              <a:spcAft>
                <a:spcPts val="0"/>
              </a:spcAft>
              <a:buNone/>
            </a:pPr>
            <a:r>
              <a:rPr lang="en-US" sz="1800" dirty="0"/>
              <a:t>-</a:t>
            </a:r>
            <a:r>
              <a:rPr lang="en-US" sz="1800" dirty="0" err="1"/>
              <a:t>EcoRI</a:t>
            </a:r>
            <a:r>
              <a:rPr lang="en-US" sz="1800" dirty="0"/>
              <a:t>: 	G^AATTC</a:t>
            </a:r>
          </a:p>
          <a:p>
            <a:pPr marL="563562" lvl="1" indent="0">
              <a:spcBef>
                <a:spcPts val="0"/>
              </a:spcBef>
              <a:spcAft>
                <a:spcPts val="0"/>
              </a:spcAft>
              <a:buNone/>
            </a:pPr>
            <a:r>
              <a:rPr lang="en-US" sz="1800" dirty="0"/>
              <a:t>-</a:t>
            </a:r>
            <a:r>
              <a:rPr lang="en-US" sz="1800" dirty="0" err="1"/>
              <a:t>KpnI</a:t>
            </a:r>
            <a:r>
              <a:rPr lang="en-US" sz="1800" dirty="0"/>
              <a:t>:  	GGTAC^C</a:t>
            </a:r>
          </a:p>
          <a:p>
            <a:pPr marL="563562" lvl="1" indent="0">
              <a:spcBef>
                <a:spcPts val="0"/>
              </a:spcBef>
              <a:spcAft>
                <a:spcPts val="0"/>
              </a:spcAft>
              <a:buNone/>
            </a:pPr>
            <a:r>
              <a:rPr lang="en-US" sz="1800" dirty="0"/>
              <a:t>-</a:t>
            </a:r>
            <a:r>
              <a:rPr lang="en-US" sz="1800" dirty="0" err="1"/>
              <a:t>EcoRV</a:t>
            </a:r>
            <a:r>
              <a:rPr lang="en-US" sz="1800" dirty="0"/>
              <a:t>:  	GAT^ATC </a:t>
            </a:r>
          </a:p>
        </p:txBody>
      </p:sp>
      <p:sp>
        <p:nvSpPr>
          <p:cNvPr id="4" name="TextBox 3">
            <a:extLst>
              <a:ext uri="{FF2B5EF4-FFF2-40B4-BE49-F238E27FC236}">
                <a16:creationId xmlns:a16="http://schemas.microsoft.com/office/drawing/2014/main" id="{460534BF-76F6-4843-A504-0A9BF111267E}"/>
              </a:ext>
            </a:extLst>
          </p:cNvPr>
          <p:cNvSpPr txBox="1"/>
          <p:nvPr/>
        </p:nvSpPr>
        <p:spPr>
          <a:xfrm>
            <a:off x="381000" y="1828800"/>
            <a:ext cx="8382000" cy="523220"/>
          </a:xfrm>
          <a:prstGeom prst="rect">
            <a:avLst/>
          </a:prstGeom>
          <a:noFill/>
        </p:spPr>
        <p:txBody>
          <a:bodyPr wrap="square" rtlCol="0">
            <a:spAutoFit/>
          </a:bodyPr>
          <a:lstStyle/>
          <a:p>
            <a:pPr algn="ctr"/>
            <a:r>
              <a:rPr lang="en-US" sz="2800" dirty="0"/>
              <a:t>CGGATATCGGTACCGAGCTCGAATTCGTAAT</a:t>
            </a:r>
          </a:p>
        </p:txBody>
      </p:sp>
    </p:spTree>
    <p:extLst>
      <p:ext uri="{BB962C8B-B14F-4D97-AF65-F5344CB8AC3E}">
        <p14:creationId xmlns:p14="http://schemas.microsoft.com/office/powerpoint/2010/main" val="191262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20_03RecombinantDNA_3-U">
            <a:extLst>
              <a:ext uri="{FF2B5EF4-FFF2-40B4-BE49-F238E27FC236}">
                <a16:creationId xmlns:a16="http://schemas.microsoft.com/office/drawing/2014/main" id="{9112F987-CFF6-E140-9243-807E6DC98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300" y="152400"/>
            <a:ext cx="47371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Oval 3">
            <a:extLst>
              <a:ext uri="{FF2B5EF4-FFF2-40B4-BE49-F238E27FC236}">
                <a16:creationId xmlns:a16="http://schemas.microsoft.com/office/drawing/2014/main" id="{7F59EFF6-B10E-904C-BEEA-35F5C1FED5ED}"/>
              </a:ext>
            </a:extLst>
          </p:cNvPr>
          <p:cNvSpPr>
            <a:spLocks noChangeArrowheads="1"/>
          </p:cNvSpPr>
          <p:nvPr/>
        </p:nvSpPr>
        <p:spPr bwMode="auto">
          <a:xfrm>
            <a:off x="4206875" y="5399088"/>
            <a:ext cx="165100" cy="165100"/>
          </a:xfrm>
          <a:prstGeom prst="ellipse">
            <a:avLst/>
          </a:prstGeom>
          <a:solidFill>
            <a:srgbClr val="0094D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Helvetica" pitchFamily="2" charset="0"/>
            </a:endParaRPr>
          </a:p>
        </p:txBody>
      </p:sp>
      <p:sp>
        <p:nvSpPr>
          <p:cNvPr id="15363" name="Oval 4">
            <a:extLst>
              <a:ext uri="{FF2B5EF4-FFF2-40B4-BE49-F238E27FC236}">
                <a16:creationId xmlns:a16="http://schemas.microsoft.com/office/drawing/2014/main" id="{0FCB8433-6BB7-6746-A368-C7FE02A1408E}"/>
              </a:ext>
            </a:extLst>
          </p:cNvPr>
          <p:cNvSpPr>
            <a:spLocks noChangeArrowheads="1"/>
          </p:cNvSpPr>
          <p:nvPr/>
        </p:nvSpPr>
        <p:spPr bwMode="auto">
          <a:xfrm>
            <a:off x="4206875" y="1277938"/>
            <a:ext cx="165100" cy="165100"/>
          </a:xfrm>
          <a:prstGeom prst="ellipse">
            <a:avLst/>
          </a:prstGeom>
          <a:solidFill>
            <a:srgbClr val="0094D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Helvetica" pitchFamily="2" charset="0"/>
            </a:endParaRPr>
          </a:p>
        </p:txBody>
      </p:sp>
      <p:sp>
        <p:nvSpPr>
          <p:cNvPr id="15364" name="Text Box 6">
            <a:extLst>
              <a:ext uri="{FF2B5EF4-FFF2-40B4-BE49-F238E27FC236}">
                <a16:creationId xmlns:a16="http://schemas.microsoft.com/office/drawing/2014/main" id="{82EBE536-BE31-A246-9910-D8F5A535A38F}"/>
              </a:ext>
            </a:extLst>
          </p:cNvPr>
          <p:cNvSpPr txBox="1">
            <a:spLocks noChangeArrowheads="1"/>
          </p:cNvSpPr>
          <p:nvPr/>
        </p:nvSpPr>
        <p:spPr bwMode="auto">
          <a:xfrm>
            <a:off x="6018213" y="160338"/>
            <a:ext cx="159861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latin typeface="Helvetica" pitchFamily="2" charset="0"/>
                <a:ea typeface="ヒラギノ角ゴ Pro W3" panose="020B0300000000000000" pitchFamily="34" charset="-128"/>
              </a:rPr>
              <a:t>Restriction site</a:t>
            </a:r>
          </a:p>
        </p:txBody>
      </p:sp>
      <p:sp>
        <p:nvSpPr>
          <p:cNvPr id="15365" name="Text Box 7">
            <a:extLst>
              <a:ext uri="{FF2B5EF4-FFF2-40B4-BE49-F238E27FC236}">
                <a16:creationId xmlns:a16="http://schemas.microsoft.com/office/drawing/2014/main" id="{D6938624-3857-E545-A53D-5E60B2C2BB6F}"/>
              </a:ext>
            </a:extLst>
          </p:cNvPr>
          <p:cNvSpPr txBox="1">
            <a:spLocks noChangeArrowheads="1"/>
          </p:cNvSpPr>
          <p:nvPr/>
        </p:nvSpPr>
        <p:spPr bwMode="auto">
          <a:xfrm>
            <a:off x="5027613" y="644525"/>
            <a:ext cx="4302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latin typeface="Helvetica" pitchFamily="2" charset="0"/>
                <a:ea typeface="ヒラギノ角ゴ Pro W3" panose="020B0300000000000000" pitchFamily="34" charset="-128"/>
              </a:rPr>
              <a:t>DNA</a:t>
            </a:r>
          </a:p>
        </p:txBody>
      </p:sp>
      <p:sp>
        <p:nvSpPr>
          <p:cNvPr id="15366" name="Text Box 8">
            <a:extLst>
              <a:ext uri="{FF2B5EF4-FFF2-40B4-BE49-F238E27FC236}">
                <a16:creationId xmlns:a16="http://schemas.microsoft.com/office/drawing/2014/main" id="{1F7C4180-C15A-4B4A-991B-0DC50E460DE5}"/>
              </a:ext>
            </a:extLst>
          </p:cNvPr>
          <p:cNvSpPr txBox="1">
            <a:spLocks noChangeArrowheads="1"/>
          </p:cNvSpPr>
          <p:nvPr/>
        </p:nvSpPr>
        <p:spPr bwMode="auto">
          <a:xfrm>
            <a:off x="6810375" y="2651125"/>
            <a:ext cx="10779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600">
                <a:latin typeface="Helvetica" pitchFamily="2" charset="0"/>
              </a:rPr>
              <a:t>Sticky end</a:t>
            </a:r>
          </a:p>
        </p:txBody>
      </p:sp>
      <p:sp>
        <p:nvSpPr>
          <p:cNvPr id="18439" name="Text Box 9">
            <a:extLst>
              <a:ext uri="{FF2B5EF4-FFF2-40B4-BE49-F238E27FC236}">
                <a16:creationId xmlns:a16="http://schemas.microsoft.com/office/drawing/2014/main" id="{E0F87B63-F3B6-5D4D-A643-5828701CB28F}"/>
              </a:ext>
            </a:extLst>
          </p:cNvPr>
          <p:cNvSpPr txBox="1">
            <a:spLocks noChangeArrowheads="1"/>
          </p:cNvSpPr>
          <p:nvPr/>
        </p:nvSpPr>
        <p:spPr bwMode="auto">
          <a:xfrm>
            <a:off x="4418013" y="1255713"/>
            <a:ext cx="2132012"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solidFill>
                  <a:srgbClr val="FF0000"/>
                </a:solidFill>
                <a:latin typeface="Helvetica" pitchFamily="2" charset="0"/>
              </a:rPr>
              <a:t>Restriction enzyme</a:t>
            </a:r>
            <a:br>
              <a:rPr kumimoji="0" lang="en-US" altLang="en-US" sz="1600">
                <a:solidFill>
                  <a:srgbClr val="FF0000"/>
                </a:solidFill>
                <a:latin typeface="Helvetica" pitchFamily="2" charset="0"/>
              </a:rPr>
            </a:br>
            <a:r>
              <a:rPr kumimoji="0" lang="en-US" altLang="en-US" sz="1600">
                <a:solidFill>
                  <a:srgbClr val="FF0000"/>
                </a:solidFill>
                <a:latin typeface="Helvetica" pitchFamily="2" charset="0"/>
              </a:rPr>
              <a:t>cuts sugar-phosphate</a:t>
            </a:r>
            <a:br>
              <a:rPr kumimoji="0" lang="en-US" altLang="en-US" sz="1600">
                <a:solidFill>
                  <a:srgbClr val="FF0000"/>
                </a:solidFill>
                <a:latin typeface="Helvetica" pitchFamily="2" charset="0"/>
              </a:rPr>
            </a:br>
            <a:r>
              <a:rPr kumimoji="0" lang="en-US" altLang="en-US" sz="1600">
                <a:solidFill>
                  <a:srgbClr val="FF0000"/>
                </a:solidFill>
                <a:latin typeface="Helvetica" pitchFamily="2" charset="0"/>
              </a:rPr>
              <a:t>backbones.</a:t>
            </a:r>
          </a:p>
        </p:txBody>
      </p:sp>
      <p:sp>
        <p:nvSpPr>
          <p:cNvPr id="15368" name="Text Box 10">
            <a:extLst>
              <a:ext uri="{FF2B5EF4-FFF2-40B4-BE49-F238E27FC236}">
                <a16:creationId xmlns:a16="http://schemas.microsoft.com/office/drawing/2014/main" id="{55751F7A-FF00-0643-ADC9-DD16EEC754E8}"/>
              </a:ext>
            </a:extLst>
          </p:cNvPr>
          <p:cNvSpPr txBox="1">
            <a:spLocks noChangeArrowheads="1"/>
          </p:cNvSpPr>
          <p:nvPr/>
        </p:nvSpPr>
        <p:spPr bwMode="auto">
          <a:xfrm>
            <a:off x="5562600" y="619125"/>
            <a:ext cx="15081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200">
                <a:latin typeface="Helvetica" pitchFamily="2" charset="0"/>
                <a:ea typeface="ヒラギノ角ゴ Pro W3" panose="020B0300000000000000" pitchFamily="34" charset="-128"/>
              </a:rPr>
              <a:t>5</a:t>
            </a:r>
            <a:r>
              <a:rPr kumimoji="0" lang="en-US" altLang="en-US" sz="1200">
                <a:latin typeface="Helvetica" pitchFamily="2" charset="0"/>
                <a:ea typeface="ヒラギノ角ゴ Pro W3" panose="020B0300000000000000" pitchFamily="34" charset="-128"/>
                <a:sym typeface="Symbol" pitchFamily="2" charset="2"/>
              </a:rPr>
              <a:t></a:t>
            </a:r>
          </a:p>
          <a:p>
            <a:pPr>
              <a:lnSpc>
                <a:spcPct val="90000"/>
              </a:lnSpc>
            </a:pPr>
            <a:r>
              <a:rPr kumimoji="0" lang="en-US" altLang="en-US" sz="1200">
                <a:latin typeface="Helvetica" pitchFamily="2" charset="0"/>
                <a:ea typeface="ヒラギノ角ゴ Pro W3" panose="020B0300000000000000" pitchFamily="34" charset="-128"/>
                <a:sym typeface="Symbol" pitchFamily="2" charset="2"/>
              </a:rPr>
              <a:t>3</a:t>
            </a:r>
            <a:endParaRPr kumimoji="0" lang="en-US" altLang="en-US" sz="1600">
              <a:latin typeface="Helvetica" pitchFamily="2" charset="0"/>
              <a:ea typeface="ヒラギノ角ゴ Pro W3" panose="020B0300000000000000" pitchFamily="34" charset="-128"/>
            </a:endParaRPr>
          </a:p>
        </p:txBody>
      </p:sp>
      <p:sp>
        <p:nvSpPr>
          <p:cNvPr id="15369" name="Text Box 11">
            <a:extLst>
              <a:ext uri="{FF2B5EF4-FFF2-40B4-BE49-F238E27FC236}">
                <a16:creationId xmlns:a16="http://schemas.microsoft.com/office/drawing/2014/main" id="{78154F55-0FF5-5C45-B80F-4ABB2039465A}"/>
              </a:ext>
            </a:extLst>
          </p:cNvPr>
          <p:cNvSpPr txBox="1">
            <a:spLocks noChangeArrowheads="1"/>
          </p:cNvSpPr>
          <p:nvPr/>
        </p:nvSpPr>
        <p:spPr bwMode="auto">
          <a:xfrm>
            <a:off x="7797800" y="622300"/>
            <a:ext cx="141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200">
                <a:latin typeface="Helvetica" pitchFamily="2" charset="0"/>
                <a:ea typeface="ヒラギノ角ゴ Pro W3" panose="020B0300000000000000" pitchFamily="34" charset="-128"/>
              </a:rPr>
              <a:t>3</a:t>
            </a:r>
            <a:r>
              <a:rPr kumimoji="0" lang="en-US" altLang="en-US" sz="1200">
                <a:latin typeface="Helvetica" pitchFamily="2" charset="0"/>
                <a:ea typeface="ヒラギノ角ゴ Pro W3" panose="020B0300000000000000" pitchFamily="34" charset="-128"/>
                <a:sym typeface="Symbol" pitchFamily="2" charset="2"/>
              </a:rPr>
              <a:t></a:t>
            </a:r>
          </a:p>
          <a:p>
            <a:pPr>
              <a:lnSpc>
                <a:spcPct val="90000"/>
              </a:lnSpc>
            </a:pPr>
            <a:r>
              <a:rPr kumimoji="0" lang="en-US" altLang="en-US" sz="1200">
                <a:latin typeface="Helvetica" pitchFamily="2" charset="0"/>
                <a:ea typeface="ヒラギノ角ゴ Pro W3" panose="020B0300000000000000" pitchFamily="34" charset="-128"/>
                <a:sym typeface="Symbol" pitchFamily="2" charset="2"/>
              </a:rPr>
              <a:t>5</a:t>
            </a:r>
            <a:endParaRPr kumimoji="0" lang="en-US" altLang="en-US" sz="1600">
              <a:latin typeface="Helvetica" pitchFamily="2" charset="0"/>
              <a:ea typeface="ヒラギノ角ゴ Pro W3" panose="020B0300000000000000" pitchFamily="34" charset="-128"/>
            </a:endParaRPr>
          </a:p>
        </p:txBody>
      </p:sp>
      <p:sp>
        <p:nvSpPr>
          <p:cNvPr id="15370" name="AutoShape 12">
            <a:extLst>
              <a:ext uri="{FF2B5EF4-FFF2-40B4-BE49-F238E27FC236}">
                <a16:creationId xmlns:a16="http://schemas.microsoft.com/office/drawing/2014/main" id="{5090CDC3-6811-1943-8D65-1FD340915AAC}"/>
              </a:ext>
            </a:extLst>
          </p:cNvPr>
          <p:cNvSpPr>
            <a:spLocks/>
          </p:cNvSpPr>
          <p:nvPr/>
        </p:nvSpPr>
        <p:spPr bwMode="auto">
          <a:xfrm rot="16200000">
            <a:off x="6672263" y="69850"/>
            <a:ext cx="152400" cy="720725"/>
          </a:xfrm>
          <a:prstGeom prst="rightBrace">
            <a:avLst>
              <a:gd name="adj1" fmla="val 3941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Helvetica" pitchFamily="2" charset="0"/>
            </a:endParaRPr>
          </a:p>
        </p:txBody>
      </p:sp>
      <p:sp>
        <p:nvSpPr>
          <p:cNvPr id="15371" name="Line 13">
            <a:extLst>
              <a:ext uri="{FF2B5EF4-FFF2-40B4-BE49-F238E27FC236}">
                <a16:creationId xmlns:a16="http://schemas.microsoft.com/office/drawing/2014/main" id="{7AE16D06-A575-9D4B-9F5B-572D15C63E5C}"/>
              </a:ext>
            </a:extLst>
          </p:cNvPr>
          <p:cNvSpPr>
            <a:spLocks noChangeShapeType="1"/>
          </p:cNvSpPr>
          <p:nvPr/>
        </p:nvSpPr>
        <p:spPr bwMode="auto">
          <a:xfrm flipV="1">
            <a:off x="7086600" y="2547938"/>
            <a:ext cx="25400" cy="1349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2" name="AutoShape 14">
            <a:extLst>
              <a:ext uri="{FF2B5EF4-FFF2-40B4-BE49-F238E27FC236}">
                <a16:creationId xmlns:a16="http://schemas.microsoft.com/office/drawing/2014/main" id="{B19E1FE9-7A35-4145-A8D7-846A386EC7D4}"/>
              </a:ext>
            </a:extLst>
          </p:cNvPr>
          <p:cNvSpPr>
            <a:spLocks/>
          </p:cNvSpPr>
          <p:nvPr/>
        </p:nvSpPr>
        <p:spPr bwMode="auto">
          <a:xfrm rot="5715872">
            <a:off x="7038182" y="2285206"/>
            <a:ext cx="160338" cy="403225"/>
          </a:xfrm>
          <a:prstGeom prst="rightBrace">
            <a:avLst>
              <a:gd name="adj1" fmla="val 2095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Helvetica" pitchFamily="2" charset="0"/>
            </a:endParaRPr>
          </a:p>
        </p:txBody>
      </p:sp>
      <p:sp>
        <p:nvSpPr>
          <p:cNvPr id="15373" name="Text Box 15">
            <a:extLst>
              <a:ext uri="{FF2B5EF4-FFF2-40B4-BE49-F238E27FC236}">
                <a16:creationId xmlns:a16="http://schemas.microsoft.com/office/drawing/2014/main" id="{D98D3256-6AC5-CD45-9577-F1A665290780}"/>
              </a:ext>
            </a:extLst>
          </p:cNvPr>
          <p:cNvSpPr txBox="1">
            <a:spLocks noChangeArrowheads="1"/>
          </p:cNvSpPr>
          <p:nvPr/>
        </p:nvSpPr>
        <p:spPr bwMode="auto">
          <a:xfrm>
            <a:off x="4248150" y="1268413"/>
            <a:ext cx="77788" cy="13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200">
                <a:solidFill>
                  <a:schemeClr val="bg1"/>
                </a:solidFill>
                <a:latin typeface="Helvetica" pitchFamily="2" charset="0"/>
                <a:ea typeface="ヒラギノ角ゴ Pro W3" panose="020B0300000000000000" pitchFamily="34" charset="-128"/>
              </a:rPr>
              <a:t>1</a:t>
            </a:r>
            <a:endParaRPr kumimoji="0" lang="en-US" altLang="en-US" sz="1300">
              <a:solidFill>
                <a:schemeClr val="bg1"/>
              </a:solidFill>
              <a:latin typeface="Helvetica" pitchFamily="2" charset="0"/>
              <a:ea typeface="ヒラギノ角ゴ Pro W3" panose="020B0300000000000000" pitchFamily="34" charset="-128"/>
            </a:endParaRPr>
          </a:p>
        </p:txBody>
      </p:sp>
      <p:sp>
        <p:nvSpPr>
          <p:cNvPr id="15374" name="Text Box 16">
            <a:extLst>
              <a:ext uri="{FF2B5EF4-FFF2-40B4-BE49-F238E27FC236}">
                <a16:creationId xmlns:a16="http://schemas.microsoft.com/office/drawing/2014/main" id="{D3249934-3007-094C-AE7D-4421436517EA}"/>
              </a:ext>
            </a:extLst>
          </p:cNvPr>
          <p:cNvSpPr txBox="1">
            <a:spLocks noChangeArrowheads="1"/>
          </p:cNvSpPr>
          <p:nvPr/>
        </p:nvSpPr>
        <p:spPr bwMode="auto">
          <a:xfrm>
            <a:off x="5719763" y="5102225"/>
            <a:ext cx="26146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latin typeface="Helvetica" pitchFamily="2" charset="0"/>
                <a:ea typeface="ヒラギノ角ゴ Pro W3" panose="020B0300000000000000" pitchFamily="34" charset="-128"/>
              </a:rPr>
              <a:t>One possible combination</a:t>
            </a:r>
          </a:p>
        </p:txBody>
      </p:sp>
      <p:sp>
        <p:nvSpPr>
          <p:cNvPr id="15375" name="Text Box 17">
            <a:extLst>
              <a:ext uri="{FF2B5EF4-FFF2-40B4-BE49-F238E27FC236}">
                <a16:creationId xmlns:a16="http://schemas.microsoft.com/office/drawing/2014/main" id="{3C09AFA7-396F-034D-9577-34FEB8666F82}"/>
              </a:ext>
            </a:extLst>
          </p:cNvPr>
          <p:cNvSpPr txBox="1">
            <a:spLocks noChangeArrowheads="1"/>
          </p:cNvSpPr>
          <p:nvPr/>
        </p:nvSpPr>
        <p:spPr bwMode="auto">
          <a:xfrm>
            <a:off x="5638800" y="6367463"/>
            <a:ext cx="27749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latin typeface="Helvetica" pitchFamily="2" charset="0"/>
                <a:ea typeface="ヒラギノ角ゴ Pro W3" panose="020B0300000000000000" pitchFamily="34" charset="-128"/>
              </a:rPr>
              <a:t>Recombinant DNA molecule</a:t>
            </a:r>
          </a:p>
        </p:txBody>
      </p:sp>
      <p:sp>
        <p:nvSpPr>
          <p:cNvPr id="18448" name="Text Box 18">
            <a:extLst>
              <a:ext uri="{FF2B5EF4-FFF2-40B4-BE49-F238E27FC236}">
                <a16:creationId xmlns:a16="http://schemas.microsoft.com/office/drawing/2014/main" id="{F9B2B3ED-89FB-144F-9398-2073D6376A5D}"/>
              </a:ext>
            </a:extLst>
          </p:cNvPr>
          <p:cNvSpPr txBox="1">
            <a:spLocks noChangeArrowheads="1"/>
          </p:cNvSpPr>
          <p:nvPr/>
        </p:nvSpPr>
        <p:spPr bwMode="auto">
          <a:xfrm>
            <a:off x="4422775" y="5378450"/>
            <a:ext cx="13477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solidFill>
                  <a:srgbClr val="FF0000"/>
                </a:solidFill>
                <a:latin typeface="Helvetica" pitchFamily="2" charset="0"/>
                <a:ea typeface="ヒラギノ角ゴ Pro W3" panose="020B0300000000000000" pitchFamily="34" charset="-128"/>
              </a:rPr>
              <a:t>DNA ligase</a:t>
            </a:r>
            <a:br>
              <a:rPr kumimoji="0" lang="en-US" altLang="en-US" sz="1600">
                <a:solidFill>
                  <a:srgbClr val="FF0000"/>
                </a:solidFill>
                <a:latin typeface="Helvetica" pitchFamily="2" charset="0"/>
                <a:ea typeface="ヒラギノ角ゴ Pro W3" panose="020B0300000000000000" pitchFamily="34" charset="-128"/>
              </a:rPr>
            </a:br>
            <a:r>
              <a:rPr kumimoji="0" lang="en-US" altLang="en-US" sz="1600">
                <a:solidFill>
                  <a:srgbClr val="FF0000"/>
                </a:solidFill>
                <a:latin typeface="Helvetica" pitchFamily="2" charset="0"/>
                <a:ea typeface="ヒラギノ角ゴ Pro W3" panose="020B0300000000000000" pitchFamily="34" charset="-128"/>
              </a:rPr>
              <a:t>seals strands.</a:t>
            </a:r>
          </a:p>
        </p:txBody>
      </p:sp>
      <p:sp>
        <p:nvSpPr>
          <p:cNvPr id="15377" name="Text Box 19">
            <a:extLst>
              <a:ext uri="{FF2B5EF4-FFF2-40B4-BE49-F238E27FC236}">
                <a16:creationId xmlns:a16="http://schemas.microsoft.com/office/drawing/2014/main" id="{1268C04E-AB1E-8345-8720-92E0292A90C8}"/>
              </a:ext>
            </a:extLst>
          </p:cNvPr>
          <p:cNvSpPr txBox="1">
            <a:spLocks noChangeArrowheads="1"/>
          </p:cNvSpPr>
          <p:nvPr/>
        </p:nvSpPr>
        <p:spPr bwMode="auto">
          <a:xfrm>
            <a:off x="4249738" y="5389563"/>
            <a:ext cx="77787" cy="13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200">
                <a:solidFill>
                  <a:schemeClr val="bg1"/>
                </a:solidFill>
                <a:latin typeface="Helvetica" pitchFamily="2" charset="0"/>
                <a:ea typeface="ヒラギノ角ゴ Pro W3" panose="020B0300000000000000" pitchFamily="34" charset="-128"/>
              </a:rPr>
              <a:t>3</a:t>
            </a:r>
            <a:endParaRPr kumimoji="0" lang="en-US" altLang="en-US" sz="1300">
              <a:solidFill>
                <a:schemeClr val="bg1"/>
              </a:solidFill>
              <a:latin typeface="Helvetica" pitchFamily="2" charset="0"/>
              <a:ea typeface="ヒラギノ角ゴ Pro W3" panose="020B0300000000000000" pitchFamily="34" charset="-128"/>
            </a:endParaRPr>
          </a:p>
        </p:txBody>
      </p:sp>
      <p:sp>
        <p:nvSpPr>
          <p:cNvPr id="15378" name="Oval 20">
            <a:extLst>
              <a:ext uri="{FF2B5EF4-FFF2-40B4-BE49-F238E27FC236}">
                <a16:creationId xmlns:a16="http://schemas.microsoft.com/office/drawing/2014/main" id="{170D6AC6-224D-DA47-AAB4-74C1894CCC99}"/>
              </a:ext>
            </a:extLst>
          </p:cNvPr>
          <p:cNvSpPr>
            <a:spLocks noChangeArrowheads="1"/>
          </p:cNvSpPr>
          <p:nvPr/>
        </p:nvSpPr>
        <p:spPr bwMode="auto">
          <a:xfrm>
            <a:off x="4206875" y="3511550"/>
            <a:ext cx="165100" cy="165100"/>
          </a:xfrm>
          <a:prstGeom prst="ellipse">
            <a:avLst/>
          </a:prstGeom>
          <a:solidFill>
            <a:srgbClr val="0094D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latin typeface="Helvetica" pitchFamily="2" charset="0"/>
            </a:endParaRPr>
          </a:p>
        </p:txBody>
      </p:sp>
      <p:sp>
        <p:nvSpPr>
          <p:cNvPr id="18451" name="Text Box 21">
            <a:extLst>
              <a:ext uri="{FF2B5EF4-FFF2-40B4-BE49-F238E27FC236}">
                <a16:creationId xmlns:a16="http://schemas.microsoft.com/office/drawing/2014/main" id="{3F31D763-3477-B748-A846-FF4D37D03665}"/>
              </a:ext>
            </a:extLst>
          </p:cNvPr>
          <p:cNvSpPr txBox="1">
            <a:spLocks noChangeArrowheads="1"/>
          </p:cNvSpPr>
          <p:nvPr/>
        </p:nvSpPr>
        <p:spPr bwMode="auto">
          <a:xfrm>
            <a:off x="4411663" y="3484563"/>
            <a:ext cx="222091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600">
                <a:solidFill>
                  <a:srgbClr val="FF0000"/>
                </a:solidFill>
                <a:latin typeface="Helvetica" pitchFamily="2" charset="0"/>
              </a:rPr>
              <a:t>DNA fragment added</a:t>
            </a:r>
            <a:br>
              <a:rPr kumimoji="0" lang="en-US" altLang="en-US" sz="1600">
                <a:solidFill>
                  <a:srgbClr val="FF0000"/>
                </a:solidFill>
                <a:latin typeface="Helvetica" pitchFamily="2" charset="0"/>
              </a:rPr>
            </a:br>
            <a:r>
              <a:rPr kumimoji="0" lang="en-US" altLang="en-US" sz="1600">
                <a:solidFill>
                  <a:srgbClr val="FF0000"/>
                </a:solidFill>
                <a:latin typeface="Helvetica" pitchFamily="2" charset="0"/>
              </a:rPr>
              <a:t>from another source</a:t>
            </a:r>
          </a:p>
          <a:p>
            <a:pPr>
              <a:lnSpc>
                <a:spcPct val="90000"/>
              </a:lnSpc>
            </a:pPr>
            <a:r>
              <a:rPr kumimoji="0" lang="en-US" altLang="en-US" sz="1600">
                <a:solidFill>
                  <a:srgbClr val="FF0000"/>
                </a:solidFill>
                <a:latin typeface="Helvetica" pitchFamily="2" charset="0"/>
              </a:rPr>
              <a:t>cut by same enzyme.</a:t>
            </a:r>
            <a:br>
              <a:rPr kumimoji="0" lang="en-US" altLang="en-US" sz="1600">
                <a:solidFill>
                  <a:srgbClr val="FF0000"/>
                </a:solidFill>
                <a:latin typeface="Helvetica" pitchFamily="2" charset="0"/>
              </a:rPr>
            </a:br>
            <a:r>
              <a:rPr kumimoji="0" lang="en-US" altLang="en-US" sz="1600">
                <a:solidFill>
                  <a:srgbClr val="FF0000"/>
                </a:solidFill>
                <a:latin typeface="Helvetica" pitchFamily="2" charset="0"/>
              </a:rPr>
              <a:t>Base pairing occurs.</a:t>
            </a:r>
          </a:p>
        </p:txBody>
      </p:sp>
      <p:sp>
        <p:nvSpPr>
          <p:cNvPr id="15380" name="Text Box 22">
            <a:extLst>
              <a:ext uri="{FF2B5EF4-FFF2-40B4-BE49-F238E27FC236}">
                <a16:creationId xmlns:a16="http://schemas.microsoft.com/office/drawing/2014/main" id="{07853536-6F4F-BF44-ABB7-52BC2FCE2685}"/>
              </a:ext>
            </a:extLst>
          </p:cNvPr>
          <p:cNvSpPr txBox="1">
            <a:spLocks noChangeArrowheads="1"/>
          </p:cNvSpPr>
          <p:nvPr/>
        </p:nvSpPr>
        <p:spPr bwMode="auto">
          <a:xfrm>
            <a:off x="4244975" y="3500438"/>
            <a:ext cx="77788" cy="13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200">
                <a:solidFill>
                  <a:schemeClr val="bg1"/>
                </a:solidFill>
                <a:latin typeface="Helvetica" pitchFamily="2" charset="0"/>
                <a:ea typeface="ヒラギノ角ゴ Pro W3" panose="020B0300000000000000" pitchFamily="34" charset="-128"/>
              </a:rPr>
              <a:t>2</a:t>
            </a:r>
            <a:endParaRPr kumimoji="0" lang="en-US" altLang="en-US" sz="1300">
              <a:solidFill>
                <a:schemeClr val="bg1"/>
              </a:solidFill>
              <a:latin typeface="Helvetica" pitchFamily="2" charset="0"/>
              <a:ea typeface="ヒラギノ角ゴ Pro W3" panose="020B0300000000000000" pitchFamily="34" charset="-128"/>
            </a:endParaRPr>
          </a:p>
        </p:txBody>
      </p:sp>
      <p:sp>
        <p:nvSpPr>
          <p:cNvPr id="15381" name="TextBox 3">
            <a:extLst>
              <a:ext uri="{FF2B5EF4-FFF2-40B4-BE49-F238E27FC236}">
                <a16:creationId xmlns:a16="http://schemas.microsoft.com/office/drawing/2014/main" id="{1E76F69E-74B8-D141-956B-3C1C2F5391C4}"/>
              </a:ext>
            </a:extLst>
          </p:cNvPr>
          <p:cNvSpPr txBox="1">
            <a:spLocks noChangeArrowheads="1"/>
          </p:cNvSpPr>
          <p:nvPr/>
        </p:nvSpPr>
        <p:spPr bwMode="auto">
          <a:xfrm>
            <a:off x="152400" y="152400"/>
            <a:ext cx="3736390" cy="1569660"/>
          </a:xfrm>
          <a:prstGeom prst="rect">
            <a:avLst/>
          </a:prstGeom>
          <a:solidFill>
            <a:srgbClr val="FFFFFF"/>
          </a:solidFill>
          <a:ln w="9525">
            <a:solidFill>
              <a:srgbClr val="000000"/>
            </a:solidFill>
            <a:miter lim="800000"/>
            <a:headEnd/>
            <a:tailEnd/>
          </a:ln>
        </p:spPr>
        <p:txBody>
          <a:bodyPr wrap="squar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Helvetica" pitchFamily="2" charset="0"/>
              </a:rPr>
              <a:t>Cut DNA with restriction enzymes and glue DNA pieces together with DNA ligase </a:t>
            </a:r>
          </a:p>
        </p:txBody>
      </p:sp>
      <p:sp>
        <p:nvSpPr>
          <p:cNvPr id="15382" name="Rectangle 1">
            <a:extLst>
              <a:ext uri="{FF2B5EF4-FFF2-40B4-BE49-F238E27FC236}">
                <a16:creationId xmlns:a16="http://schemas.microsoft.com/office/drawing/2014/main" id="{7C3E3418-ABBB-D34F-A442-00AD162CDFA4}"/>
              </a:ext>
            </a:extLst>
          </p:cNvPr>
          <p:cNvSpPr>
            <a:spLocks noChangeArrowheads="1"/>
          </p:cNvSpPr>
          <p:nvPr/>
        </p:nvSpPr>
        <p:spPr bwMode="auto">
          <a:xfrm>
            <a:off x="457200" y="2057400"/>
            <a:ext cx="3048000" cy="2862263"/>
          </a:xfrm>
          <a:prstGeom prst="rect">
            <a:avLst/>
          </a:prstGeom>
          <a:solidFill>
            <a:srgbClr val="FFFFFF"/>
          </a:solidFill>
          <a:ln w="9525">
            <a:solidFill>
              <a:srgbClr val="000000"/>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solidFill>
                  <a:srgbClr val="000000"/>
                </a:solidFill>
                <a:latin typeface="Helvetica" pitchFamily="2" charset="0"/>
              </a:rPr>
              <a:t>Recombinant DNA</a:t>
            </a:r>
            <a:r>
              <a:rPr lang="en-US" altLang="en-US" sz="2000" b="0" dirty="0">
                <a:solidFill>
                  <a:srgbClr val="000000"/>
                </a:solidFill>
                <a:latin typeface="Helvetica" pitchFamily="2" charset="0"/>
              </a:rPr>
              <a:t>: combining DNA from two different sources into the same DNA molecule.</a:t>
            </a:r>
          </a:p>
          <a:p>
            <a:pPr algn="ctr"/>
            <a:endParaRPr lang="en-US" altLang="en-US" sz="2000" b="0" dirty="0">
              <a:solidFill>
                <a:srgbClr val="000000"/>
              </a:solidFill>
              <a:latin typeface="Helvetica" pitchFamily="2" charset="0"/>
            </a:endParaRPr>
          </a:p>
          <a:p>
            <a:pPr algn="ctr"/>
            <a:r>
              <a:rPr lang="en-US" altLang="en-US" sz="2000" b="0" dirty="0">
                <a:solidFill>
                  <a:srgbClr val="000000"/>
                </a:solidFill>
                <a:latin typeface="Helvetica" pitchFamily="2" charset="0"/>
              </a:rPr>
              <a:t> ex: DNA sequence of your choice, from your organism of choice put into a </a:t>
            </a:r>
            <a:r>
              <a:rPr lang="en-US" altLang="en-US" sz="2000" dirty="0">
                <a:solidFill>
                  <a:srgbClr val="000000"/>
                </a:solidFill>
                <a:latin typeface="Helvetica" pitchFamily="2" charset="0"/>
              </a:rPr>
              <a:t>bacterial plasmid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p:bldP spid="18448" grpId="0"/>
      <p:bldP spid="184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3">
            <a:extLst>
              <a:ext uri="{FF2B5EF4-FFF2-40B4-BE49-F238E27FC236}">
                <a16:creationId xmlns:a16="http://schemas.microsoft.com/office/drawing/2014/main" id="{7271E1DE-A340-944C-A1BF-6616CBA0A9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2693" y="1050087"/>
            <a:ext cx="2709863" cy="2154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0" name="Rectangle 8">
            <a:extLst>
              <a:ext uri="{FF2B5EF4-FFF2-40B4-BE49-F238E27FC236}">
                <a16:creationId xmlns:a16="http://schemas.microsoft.com/office/drawing/2014/main" id="{F75D6C06-2EF5-2145-B49C-BAE32A8C91E4}"/>
              </a:ext>
            </a:extLst>
          </p:cNvPr>
          <p:cNvSpPr>
            <a:spLocks noChangeArrowheads="1"/>
          </p:cNvSpPr>
          <p:nvPr/>
        </p:nvSpPr>
        <p:spPr bwMode="auto">
          <a:xfrm>
            <a:off x="1316038" y="238125"/>
            <a:ext cx="6511925"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dirty="0">
                <a:latin typeface="Helvetica" pitchFamily="2" charset="0"/>
              </a:rPr>
              <a:t>What is a bacterial plasmid?</a:t>
            </a:r>
          </a:p>
        </p:txBody>
      </p:sp>
      <p:sp>
        <p:nvSpPr>
          <p:cNvPr id="7" name="TextBox 6">
            <a:extLst>
              <a:ext uri="{FF2B5EF4-FFF2-40B4-BE49-F238E27FC236}">
                <a16:creationId xmlns:a16="http://schemas.microsoft.com/office/drawing/2014/main" id="{C2ACAA5C-8791-3C48-8EF2-6362D2B68C27}"/>
              </a:ext>
            </a:extLst>
          </p:cNvPr>
          <p:cNvSpPr txBox="1">
            <a:spLocks noChangeArrowheads="1"/>
          </p:cNvSpPr>
          <p:nvPr/>
        </p:nvSpPr>
        <p:spPr bwMode="auto">
          <a:xfrm>
            <a:off x="1066800" y="1417370"/>
            <a:ext cx="3821113" cy="1200329"/>
          </a:xfrm>
          <a:prstGeom prst="rect">
            <a:avLst/>
          </a:prstGeom>
          <a:solidFill>
            <a:schemeClr val="bg1"/>
          </a:solidFill>
          <a:ln w="9525">
            <a:solidFill>
              <a:schemeClr val="tx1"/>
            </a:solidFill>
            <a:miter lim="800000"/>
            <a:headEnd/>
            <a:tailEnd/>
          </a:ln>
        </p:spPr>
        <p:txBody>
          <a:bodyPr wrap="squar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0" dirty="0">
                <a:latin typeface="Helvetica" pitchFamily="2" charset="0"/>
              </a:rPr>
              <a:t> A small, circular piece of dsDNA, distinct from the cell’s chromosomal DNA. </a:t>
            </a:r>
          </a:p>
        </p:txBody>
      </p:sp>
      <p:grpSp>
        <p:nvGrpSpPr>
          <p:cNvPr id="10" name="Group 9">
            <a:extLst>
              <a:ext uri="{FF2B5EF4-FFF2-40B4-BE49-F238E27FC236}">
                <a16:creationId xmlns:a16="http://schemas.microsoft.com/office/drawing/2014/main" id="{B13335ED-A96B-6A43-B821-EC7FFB29AAF7}"/>
              </a:ext>
            </a:extLst>
          </p:cNvPr>
          <p:cNvGrpSpPr>
            <a:grpSpLocks/>
          </p:cNvGrpSpPr>
          <p:nvPr/>
        </p:nvGrpSpPr>
        <p:grpSpPr bwMode="auto">
          <a:xfrm>
            <a:off x="381000" y="3519488"/>
            <a:ext cx="8458200" cy="2959100"/>
            <a:chOff x="381000" y="3519399"/>
            <a:chExt cx="8458199" cy="2959100"/>
          </a:xfrm>
        </p:grpSpPr>
        <p:pic>
          <p:nvPicPr>
            <p:cNvPr id="17413" name="Picture 7">
              <a:extLst>
                <a:ext uri="{FF2B5EF4-FFF2-40B4-BE49-F238E27FC236}">
                  <a16:creationId xmlns:a16="http://schemas.microsoft.com/office/drawing/2014/main" id="{BDC5F6EF-B21F-4D40-B383-1368DC1656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19399"/>
              <a:ext cx="3369656" cy="2959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E8679C9-AC73-494C-80CF-2FDCD336235C}"/>
                </a:ext>
              </a:extLst>
            </p:cNvPr>
            <p:cNvSpPr txBox="1">
              <a:spLocks noChangeArrowheads="1"/>
            </p:cNvSpPr>
            <p:nvPr/>
          </p:nvSpPr>
          <p:spPr bwMode="auto">
            <a:xfrm>
              <a:off x="3956050" y="3790861"/>
              <a:ext cx="4883149" cy="1938992"/>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defRPr/>
              </a:pPr>
              <a:r>
                <a:rPr lang="en-US" dirty="0">
                  <a:latin typeface="Helvetica" pitchFamily="2" charset="0"/>
                </a:rPr>
                <a:t>Elements of a plasmid: </a:t>
              </a:r>
            </a:p>
            <a:p>
              <a:pPr marL="457200" indent="-457200">
                <a:buFont typeface="Arial" panose="020B0604020202020204" pitchFamily="34" charset="0"/>
                <a:buChar char="•"/>
                <a:defRPr/>
              </a:pPr>
              <a:r>
                <a:rPr lang="en-US" b="0" dirty="0">
                  <a:latin typeface="Helvetica" pitchFamily="2" charset="0"/>
                </a:rPr>
                <a:t>Origin of replication (S-phase)</a:t>
              </a:r>
            </a:p>
            <a:p>
              <a:pPr marL="457200" indent="-457200">
                <a:buFont typeface="Arial" panose="020B0604020202020204" pitchFamily="34" charset="0"/>
                <a:buChar char="•"/>
                <a:defRPr/>
              </a:pPr>
              <a:r>
                <a:rPr lang="en-US" b="0" dirty="0">
                  <a:latin typeface="Helvetica" pitchFamily="2" charset="0"/>
                </a:rPr>
                <a:t>Promoter </a:t>
              </a:r>
            </a:p>
            <a:p>
              <a:pPr marL="457200" indent="-457200">
                <a:buFont typeface="Arial" panose="020B0604020202020204" pitchFamily="34" charset="0"/>
                <a:buChar char="•"/>
                <a:defRPr/>
              </a:pPr>
              <a:r>
                <a:rPr lang="en-US" b="0" dirty="0">
                  <a:latin typeface="Helvetica" pitchFamily="2" charset="0"/>
                </a:rPr>
                <a:t>Target gene </a:t>
              </a:r>
            </a:p>
            <a:p>
              <a:pPr marL="457200" indent="-457200">
                <a:buFont typeface="Arial" panose="020B0604020202020204" pitchFamily="34" charset="0"/>
                <a:buChar char="•"/>
                <a:defRPr/>
              </a:pPr>
              <a:r>
                <a:rPr lang="en-US" b="0" dirty="0">
                  <a:latin typeface="Helvetica" pitchFamily="2" charset="0"/>
                </a:rPr>
                <a:t>Antibiotic resistance (selection)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8">
            <a:extLst>
              <a:ext uri="{FF2B5EF4-FFF2-40B4-BE49-F238E27FC236}">
                <a16:creationId xmlns:a16="http://schemas.microsoft.com/office/drawing/2014/main" id="{B8B658F5-FFB9-0344-9C71-AFBB328FFF51}"/>
              </a:ext>
            </a:extLst>
          </p:cNvPr>
          <p:cNvSpPr>
            <a:spLocks noChangeArrowheads="1"/>
          </p:cNvSpPr>
          <p:nvPr/>
        </p:nvSpPr>
        <p:spPr bwMode="auto">
          <a:xfrm>
            <a:off x="685800" y="287338"/>
            <a:ext cx="7772400" cy="523875"/>
          </a:xfrm>
          <a:prstGeom prst="rect">
            <a:avLst/>
          </a:prstGeom>
          <a:solidFill>
            <a:schemeClr val="bg1"/>
          </a:solidFill>
          <a:ln w="9525">
            <a:solidFill>
              <a:schemeClr val="tx1"/>
            </a:solidFill>
            <a:miter lim="800000"/>
            <a:headEnd/>
            <a:tailEnd/>
          </a:ln>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2800">
                <a:latin typeface="Helvetica" pitchFamily="2" charset="0"/>
              </a:rPr>
              <a:t>Bacterial Transformation and Selection</a:t>
            </a:r>
          </a:p>
        </p:txBody>
      </p:sp>
      <p:pic>
        <p:nvPicPr>
          <p:cNvPr id="19458" name="Picture 1">
            <a:extLst>
              <a:ext uri="{FF2B5EF4-FFF2-40B4-BE49-F238E27FC236}">
                <a16:creationId xmlns:a16="http://schemas.microsoft.com/office/drawing/2014/main" id="{89B2CF81-1BBD-D746-969F-147325D17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382000" cy="538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A188F93-4113-E646-A77E-AB1EE4B51186}"/>
              </a:ext>
            </a:extLst>
          </p:cNvPr>
          <p:cNvSpPr txBox="1">
            <a:spLocks noChangeArrowheads="1"/>
          </p:cNvSpPr>
          <p:nvPr/>
        </p:nvSpPr>
        <p:spPr bwMode="auto">
          <a:xfrm>
            <a:off x="914400" y="2528888"/>
            <a:ext cx="12954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mix with bacteria</a:t>
            </a:r>
          </a:p>
        </p:txBody>
      </p:sp>
      <p:sp>
        <p:nvSpPr>
          <p:cNvPr id="11" name="TextBox 10">
            <a:extLst>
              <a:ext uri="{FF2B5EF4-FFF2-40B4-BE49-F238E27FC236}">
                <a16:creationId xmlns:a16="http://schemas.microsoft.com/office/drawing/2014/main" id="{21A6BF6A-3345-ED4C-90A6-A8C621534C78}"/>
              </a:ext>
            </a:extLst>
          </p:cNvPr>
          <p:cNvSpPr txBox="1">
            <a:spLocks noChangeArrowheads="1"/>
          </p:cNvSpPr>
          <p:nvPr/>
        </p:nvSpPr>
        <p:spPr bwMode="auto">
          <a:xfrm>
            <a:off x="2514600" y="2554288"/>
            <a:ext cx="1676400" cy="40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heat shock</a:t>
            </a:r>
          </a:p>
        </p:txBody>
      </p:sp>
      <p:sp>
        <p:nvSpPr>
          <p:cNvPr id="13" name="TextBox 12">
            <a:extLst>
              <a:ext uri="{FF2B5EF4-FFF2-40B4-BE49-F238E27FC236}">
                <a16:creationId xmlns:a16="http://schemas.microsoft.com/office/drawing/2014/main" id="{0C541E57-EE5F-9B49-9160-8DDD125ED707}"/>
              </a:ext>
            </a:extLst>
          </p:cNvPr>
          <p:cNvSpPr txBox="1">
            <a:spLocks noChangeArrowheads="1"/>
          </p:cNvSpPr>
          <p:nvPr/>
        </p:nvSpPr>
        <p:spPr bwMode="auto">
          <a:xfrm>
            <a:off x="6629400" y="3195638"/>
            <a:ext cx="19812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”transformed”</a:t>
            </a:r>
          </a:p>
        </p:txBody>
      </p:sp>
      <p:sp>
        <p:nvSpPr>
          <p:cNvPr id="14" name="TextBox 13">
            <a:extLst>
              <a:ext uri="{FF2B5EF4-FFF2-40B4-BE49-F238E27FC236}">
                <a16:creationId xmlns:a16="http://schemas.microsoft.com/office/drawing/2014/main" id="{7E134428-ED87-974A-8E0B-F04B1EC9F7D7}"/>
              </a:ext>
            </a:extLst>
          </p:cNvPr>
          <p:cNvSpPr txBox="1">
            <a:spLocks noChangeArrowheads="1"/>
          </p:cNvSpPr>
          <p:nvPr/>
        </p:nvSpPr>
        <p:spPr bwMode="auto">
          <a:xfrm>
            <a:off x="6642100" y="3900488"/>
            <a:ext cx="1981200" cy="1014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grow bacteria on plates +antibiotic</a:t>
            </a:r>
          </a:p>
        </p:txBody>
      </p:sp>
      <p:sp>
        <p:nvSpPr>
          <p:cNvPr id="15" name="TextBox 14">
            <a:extLst>
              <a:ext uri="{FF2B5EF4-FFF2-40B4-BE49-F238E27FC236}">
                <a16:creationId xmlns:a16="http://schemas.microsoft.com/office/drawing/2014/main" id="{F1370C8A-1F9B-6E49-A287-F2A43AC941B1}"/>
              </a:ext>
            </a:extLst>
          </p:cNvPr>
          <p:cNvSpPr txBox="1">
            <a:spLocks noChangeArrowheads="1"/>
          </p:cNvSpPr>
          <p:nvPr/>
        </p:nvSpPr>
        <p:spPr bwMode="auto">
          <a:xfrm>
            <a:off x="4419600" y="6307138"/>
            <a:ext cx="41910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only bacteria with plasmid grow</a:t>
            </a:r>
          </a:p>
        </p:txBody>
      </p:sp>
      <p:sp>
        <p:nvSpPr>
          <p:cNvPr id="16" name="TextBox 15">
            <a:extLst>
              <a:ext uri="{FF2B5EF4-FFF2-40B4-BE49-F238E27FC236}">
                <a16:creationId xmlns:a16="http://schemas.microsoft.com/office/drawing/2014/main" id="{2694E5F1-172B-014A-942F-72B994C884F2}"/>
              </a:ext>
            </a:extLst>
          </p:cNvPr>
          <p:cNvSpPr txBox="1">
            <a:spLocks noChangeArrowheads="1"/>
          </p:cNvSpPr>
          <p:nvPr/>
        </p:nvSpPr>
        <p:spPr bwMode="auto">
          <a:xfrm>
            <a:off x="1990725" y="3505200"/>
            <a:ext cx="1676400"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latin typeface="Comic Sans MS" panose="030F0902030302020204" pitchFamily="66" charset="0"/>
              </a:rPr>
              <a:t>Pick a colony &amp; grow it up</a:t>
            </a:r>
          </a:p>
        </p:txBody>
      </p:sp>
      <p:sp>
        <p:nvSpPr>
          <p:cNvPr id="19465" name="TextBox 17">
            <a:extLst>
              <a:ext uri="{FF2B5EF4-FFF2-40B4-BE49-F238E27FC236}">
                <a16:creationId xmlns:a16="http://schemas.microsoft.com/office/drawing/2014/main" id="{DEC4C359-1B5C-8745-A0CB-5CFD6FF70ADB}"/>
              </a:ext>
            </a:extLst>
          </p:cNvPr>
          <p:cNvSpPr txBox="1">
            <a:spLocks noChangeArrowheads="1"/>
          </p:cNvSpPr>
          <p:nvPr/>
        </p:nvSpPr>
        <p:spPr bwMode="auto">
          <a:xfrm>
            <a:off x="5892800" y="1100138"/>
            <a:ext cx="28702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chemeClr val="bg1"/>
                </a:solidFill>
                <a:latin typeface="Comic Sans MS" panose="030F0902030302020204" pitchFamily="66" charset="0"/>
              </a:rPr>
              <a:t>a low % of bacteria pick up plasmid</a:t>
            </a:r>
          </a:p>
        </p:txBody>
      </p:sp>
      <p:sp>
        <p:nvSpPr>
          <p:cNvPr id="12" name="TextBox 11">
            <a:extLst>
              <a:ext uri="{FF2B5EF4-FFF2-40B4-BE49-F238E27FC236}">
                <a16:creationId xmlns:a16="http://schemas.microsoft.com/office/drawing/2014/main" id="{79B95A3B-4A3C-5F45-8854-98BA4544BCF0}"/>
              </a:ext>
            </a:extLst>
          </p:cNvPr>
          <p:cNvSpPr txBox="1">
            <a:spLocks noChangeArrowheads="1"/>
          </p:cNvSpPr>
          <p:nvPr/>
        </p:nvSpPr>
        <p:spPr bwMode="auto">
          <a:xfrm>
            <a:off x="5892800" y="1100138"/>
            <a:ext cx="287020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latin typeface="Comic Sans MS" panose="030F0902030302020204" pitchFamily="66" charset="0"/>
              </a:rPr>
              <a:t>a low % of bacteria pick up plasmid</a:t>
            </a:r>
          </a:p>
        </p:txBody>
      </p:sp>
      <p:sp>
        <p:nvSpPr>
          <p:cNvPr id="19467" name="Rectangle 2">
            <a:extLst>
              <a:ext uri="{FF2B5EF4-FFF2-40B4-BE49-F238E27FC236}">
                <a16:creationId xmlns:a16="http://schemas.microsoft.com/office/drawing/2014/main" id="{D33BBE6E-11C2-574C-B1A0-8D500EFEECD9}"/>
              </a:ext>
            </a:extLst>
          </p:cNvPr>
          <p:cNvSpPr>
            <a:spLocks noChangeArrowheads="1"/>
          </p:cNvSpPr>
          <p:nvPr/>
        </p:nvSpPr>
        <p:spPr bwMode="auto">
          <a:xfrm>
            <a:off x="2057400" y="1100138"/>
            <a:ext cx="1295400" cy="500062"/>
          </a:xfrm>
          <a:prstGeom prst="rect">
            <a:avLst/>
          </a:prstGeom>
          <a:solidFill>
            <a:schemeClr val="bg1"/>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9" name="TextBox 8">
            <a:extLst>
              <a:ext uri="{FF2B5EF4-FFF2-40B4-BE49-F238E27FC236}">
                <a16:creationId xmlns:a16="http://schemas.microsoft.com/office/drawing/2014/main" id="{4CF9433C-AA57-934F-A2DA-0D5DAA305DEB}"/>
              </a:ext>
            </a:extLst>
          </p:cNvPr>
          <p:cNvSpPr txBox="1">
            <a:spLocks noChangeArrowheads="1"/>
          </p:cNvSpPr>
          <p:nvPr/>
        </p:nvSpPr>
        <p:spPr bwMode="auto">
          <a:xfrm>
            <a:off x="2362200" y="1100138"/>
            <a:ext cx="1304925"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latin typeface="Comic Sans MS" panose="030F0902030302020204" pitchFamily="66" charset="0"/>
              </a:rPr>
              <a:t>Target DNA on plasmid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6" grpId="0" animBg="1"/>
      <p:bldP spid="12"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8">
            <a:extLst>
              <a:ext uri="{FF2B5EF4-FFF2-40B4-BE49-F238E27FC236}">
                <a16:creationId xmlns:a16="http://schemas.microsoft.com/office/drawing/2014/main" id="{4DDF782A-BB98-C34C-AD4D-1BE504F33EFA}"/>
              </a:ext>
            </a:extLst>
          </p:cNvPr>
          <p:cNvSpPr>
            <a:spLocks noChangeArrowheads="1"/>
          </p:cNvSpPr>
          <p:nvPr/>
        </p:nvSpPr>
        <p:spPr bwMode="auto">
          <a:xfrm>
            <a:off x="314325" y="241300"/>
            <a:ext cx="8543925" cy="1692771"/>
          </a:xfrm>
          <a:prstGeom prst="rect">
            <a:avLst/>
          </a:prstGeom>
          <a:solidFill>
            <a:schemeClr val="bg1"/>
          </a:solidFill>
          <a:ln w="9525">
            <a:solidFill>
              <a:schemeClr val="tx1"/>
            </a:solidFill>
            <a:miter lim="800000"/>
            <a:headEnd/>
            <a:tailEnd/>
          </a:ln>
        </p:spPr>
        <p:txBody>
          <a:bodyPr wrap="square">
            <a:spAutoFit/>
          </a:bodyP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defRPr/>
            </a:pPr>
            <a:r>
              <a:rPr lang="en-US" altLang="en-US" dirty="0">
                <a:latin typeface="Helvetica" pitchFamily="2" charset="0"/>
              </a:rPr>
              <a:t>Gene Cloning </a:t>
            </a:r>
          </a:p>
          <a:p>
            <a:pPr marL="457200" indent="-457200" eaLnBrk="1" hangingPunct="1">
              <a:buFontTx/>
              <a:buAutoNum type="arabicPeriod"/>
              <a:defRPr/>
            </a:pPr>
            <a:r>
              <a:rPr lang="en-US" altLang="en-US" sz="2000" b="0" dirty="0">
                <a:latin typeface="Helvetica" pitchFamily="2" charset="0"/>
              </a:rPr>
              <a:t>Cut “gene of interest” out of one organism &amp; cut your plasmid</a:t>
            </a:r>
          </a:p>
          <a:p>
            <a:pPr marL="457200" indent="-457200" eaLnBrk="1" hangingPunct="1">
              <a:buFontTx/>
              <a:buAutoNum type="arabicPeriod"/>
              <a:defRPr/>
            </a:pPr>
            <a:r>
              <a:rPr lang="en-US" altLang="en-US" sz="2000" b="0" dirty="0">
                <a:latin typeface="Helvetica" pitchFamily="2" charset="0"/>
              </a:rPr>
              <a:t>Put it into a plasmid</a:t>
            </a:r>
          </a:p>
          <a:p>
            <a:pPr marL="457200" indent="-457200" eaLnBrk="1" hangingPunct="1">
              <a:buFontTx/>
              <a:buAutoNum type="arabicPeriod"/>
              <a:defRPr/>
            </a:pPr>
            <a:r>
              <a:rPr lang="en-US" altLang="en-US" sz="2000" b="0" dirty="0">
                <a:latin typeface="Helvetica" pitchFamily="2" charset="0"/>
              </a:rPr>
              <a:t>Transform bacteria (get plasmid inside)</a:t>
            </a:r>
          </a:p>
          <a:p>
            <a:pPr marL="457200" indent="-457200" eaLnBrk="1" hangingPunct="1">
              <a:buFontTx/>
              <a:buAutoNum type="arabicPeriod"/>
              <a:defRPr/>
            </a:pPr>
            <a:r>
              <a:rPr lang="en-US" altLang="en-US" sz="2000" b="0" dirty="0">
                <a:latin typeface="Helvetica" pitchFamily="2" charset="0"/>
              </a:rPr>
              <a:t>Bacteria grows and copies plasmid (makes “clones” of your gene)</a:t>
            </a:r>
            <a:endParaRPr lang="en-US" altLang="en-US" sz="2000" b="0" dirty="0">
              <a:solidFill>
                <a:srgbClr val="00B050"/>
              </a:solidFill>
              <a:latin typeface="Helvetica" pitchFamily="2" charset="0"/>
            </a:endParaRPr>
          </a:p>
        </p:txBody>
      </p:sp>
      <p:pic>
        <p:nvPicPr>
          <p:cNvPr id="11266" name="Picture 41" descr="20_02aGeneCloningPreview-U">
            <a:extLst>
              <a:ext uri="{FF2B5EF4-FFF2-40B4-BE49-F238E27FC236}">
                <a16:creationId xmlns:a16="http://schemas.microsoft.com/office/drawing/2014/main" id="{6B827E46-95A7-D44F-9AE2-E2016511F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78050"/>
            <a:ext cx="76962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43">
            <a:extLst>
              <a:ext uri="{FF2B5EF4-FFF2-40B4-BE49-F238E27FC236}">
                <a16:creationId xmlns:a16="http://schemas.microsoft.com/office/drawing/2014/main" id="{E440675C-02E7-FF4D-B123-6C1A66CBE5F1}"/>
              </a:ext>
            </a:extLst>
          </p:cNvPr>
          <p:cNvSpPr txBox="1">
            <a:spLocks noChangeArrowheads="1"/>
          </p:cNvSpPr>
          <p:nvPr/>
        </p:nvSpPr>
        <p:spPr bwMode="auto">
          <a:xfrm>
            <a:off x="6781800" y="4648200"/>
            <a:ext cx="13128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DNA from organism </a:t>
            </a:r>
          </a:p>
          <a:p>
            <a:pPr algn="ctr">
              <a:lnSpc>
                <a:spcPct val="90000"/>
              </a:lnSpc>
            </a:pPr>
            <a:r>
              <a:rPr kumimoji="0" lang="en-US" altLang="en-US" sz="1400">
                <a:latin typeface="Helvetica" pitchFamily="2" charset="0"/>
                <a:ea typeface="ヒラギノ角ゴ Pro W3" panose="020B0300000000000000" pitchFamily="34" charset="-128"/>
              </a:rPr>
              <a:t>of interest</a:t>
            </a:r>
          </a:p>
        </p:txBody>
      </p:sp>
      <p:sp>
        <p:nvSpPr>
          <p:cNvPr id="11268" name="Text Box 44">
            <a:extLst>
              <a:ext uri="{FF2B5EF4-FFF2-40B4-BE49-F238E27FC236}">
                <a16:creationId xmlns:a16="http://schemas.microsoft.com/office/drawing/2014/main" id="{A3AB4D37-CAF6-0E4F-8165-AC5137ADE70B}"/>
              </a:ext>
            </a:extLst>
          </p:cNvPr>
          <p:cNvSpPr txBox="1">
            <a:spLocks noChangeArrowheads="1"/>
          </p:cNvSpPr>
          <p:nvPr/>
        </p:nvSpPr>
        <p:spPr bwMode="auto">
          <a:xfrm>
            <a:off x="5710238" y="2254250"/>
            <a:ext cx="21463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Cell containing gene</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of interest</a:t>
            </a:r>
          </a:p>
        </p:txBody>
      </p:sp>
      <p:sp>
        <p:nvSpPr>
          <p:cNvPr id="11269" name="Text Box 45">
            <a:extLst>
              <a:ext uri="{FF2B5EF4-FFF2-40B4-BE49-F238E27FC236}">
                <a16:creationId xmlns:a16="http://schemas.microsoft.com/office/drawing/2014/main" id="{C629601D-85B5-3D4B-AF28-DAE080B98123}"/>
              </a:ext>
            </a:extLst>
          </p:cNvPr>
          <p:cNvSpPr txBox="1">
            <a:spLocks noChangeArrowheads="1"/>
          </p:cNvSpPr>
          <p:nvPr/>
        </p:nvSpPr>
        <p:spPr bwMode="auto">
          <a:xfrm>
            <a:off x="3276600" y="2362200"/>
            <a:ext cx="2414588"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800">
                <a:solidFill>
                  <a:srgbClr val="FF0000"/>
                </a:solidFill>
                <a:latin typeface="Helvetica" pitchFamily="2" charset="0"/>
                <a:ea typeface="ヒラギノ角ゴ Pro W3" panose="020B0300000000000000" pitchFamily="34" charset="-128"/>
              </a:rPr>
              <a:t>1. DNA isolation &amp; cut </a:t>
            </a:r>
          </a:p>
          <a:p>
            <a:pPr>
              <a:lnSpc>
                <a:spcPct val="90000"/>
              </a:lnSpc>
            </a:pPr>
            <a:r>
              <a:rPr kumimoji="0" lang="en-US" altLang="en-US" sz="1800">
                <a:solidFill>
                  <a:srgbClr val="FF0000"/>
                </a:solidFill>
                <a:latin typeface="Helvetica" pitchFamily="2" charset="0"/>
                <a:ea typeface="ヒラギノ角ゴ Pro W3" panose="020B0300000000000000" pitchFamily="34" charset="-128"/>
              </a:rPr>
              <a:t>    gene out with restriction </a:t>
            </a:r>
          </a:p>
          <a:p>
            <a:pPr>
              <a:lnSpc>
                <a:spcPct val="90000"/>
              </a:lnSpc>
            </a:pPr>
            <a:r>
              <a:rPr kumimoji="0" lang="en-US" altLang="en-US" sz="1800">
                <a:solidFill>
                  <a:srgbClr val="FF0000"/>
                </a:solidFill>
                <a:latin typeface="Helvetica" pitchFamily="2" charset="0"/>
                <a:ea typeface="ヒラギノ角ゴ Pro W3" panose="020B0300000000000000" pitchFamily="34" charset="-128"/>
              </a:rPr>
              <a:t>    enzymes (gel to check)</a:t>
            </a:r>
          </a:p>
        </p:txBody>
      </p:sp>
      <p:sp>
        <p:nvSpPr>
          <p:cNvPr id="11270" name="Text Box 46">
            <a:extLst>
              <a:ext uri="{FF2B5EF4-FFF2-40B4-BE49-F238E27FC236}">
                <a16:creationId xmlns:a16="http://schemas.microsoft.com/office/drawing/2014/main" id="{51294626-9C38-B64D-9A01-E6EB68C60D15}"/>
              </a:ext>
            </a:extLst>
          </p:cNvPr>
          <p:cNvSpPr txBox="1">
            <a:spLocks noChangeArrowheads="1"/>
          </p:cNvSpPr>
          <p:nvPr/>
        </p:nvSpPr>
        <p:spPr bwMode="auto">
          <a:xfrm>
            <a:off x="5351463" y="6034088"/>
            <a:ext cx="35099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800">
                <a:solidFill>
                  <a:srgbClr val="FF0000"/>
                </a:solidFill>
                <a:latin typeface="Helvetica" pitchFamily="2" charset="0"/>
                <a:ea typeface="ヒラギノ角ゴ Pro W3" panose="020B0300000000000000" pitchFamily="34" charset="-128"/>
              </a:rPr>
              <a:t>3. Bacterial transformation</a:t>
            </a:r>
          </a:p>
        </p:txBody>
      </p:sp>
      <p:sp>
        <p:nvSpPr>
          <p:cNvPr id="11271" name="Text Box 47">
            <a:extLst>
              <a:ext uri="{FF2B5EF4-FFF2-40B4-BE49-F238E27FC236}">
                <a16:creationId xmlns:a16="http://schemas.microsoft.com/office/drawing/2014/main" id="{02C2C21E-7463-F548-8C1D-F2B3167B47EB}"/>
              </a:ext>
            </a:extLst>
          </p:cNvPr>
          <p:cNvSpPr txBox="1">
            <a:spLocks noChangeArrowheads="1"/>
          </p:cNvSpPr>
          <p:nvPr/>
        </p:nvSpPr>
        <p:spPr bwMode="auto">
          <a:xfrm>
            <a:off x="2582863" y="4308475"/>
            <a:ext cx="14732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Recombinant</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DNA (plasmid)</a:t>
            </a:r>
          </a:p>
        </p:txBody>
      </p:sp>
      <p:sp>
        <p:nvSpPr>
          <p:cNvPr id="11272" name="Text Box 48">
            <a:extLst>
              <a:ext uri="{FF2B5EF4-FFF2-40B4-BE49-F238E27FC236}">
                <a16:creationId xmlns:a16="http://schemas.microsoft.com/office/drawing/2014/main" id="{6772CA52-653A-CE40-B45A-D1C2868D34BF}"/>
              </a:ext>
            </a:extLst>
          </p:cNvPr>
          <p:cNvSpPr txBox="1">
            <a:spLocks noChangeArrowheads="1"/>
          </p:cNvSpPr>
          <p:nvPr/>
        </p:nvSpPr>
        <p:spPr bwMode="auto">
          <a:xfrm>
            <a:off x="2332038" y="5337175"/>
            <a:ext cx="13652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Recombinant</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bacterium</a:t>
            </a:r>
          </a:p>
        </p:txBody>
      </p:sp>
      <p:sp>
        <p:nvSpPr>
          <p:cNvPr id="11273" name="Text Box 49">
            <a:extLst>
              <a:ext uri="{FF2B5EF4-FFF2-40B4-BE49-F238E27FC236}">
                <a16:creationId xmlns:a16="http://schemas.microsoft.com/office/drawing/2014/main" id="{31C54B92-D9BF-3146-95AF-A3339EF685AB}"/>
              </a:ext>
            </a:extLst>
          </p:cNvPr>
          <p:cNvSpPr txBox="1">
            <a:spLocks noChangeArrowheads="1"/>
          </p:cNvSpPr>
          <p:nvPr/>
        </p:nvSpPr>
        <p:spPr bwMode="auto">
          <a:xfrm>
            <a:off x="788988" y="3944938"/>
            <a:ext cx="13176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Bacterial</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chromosome</a:t>
            </a:r>
          </a:p>
        </p:txBody>
      </p:sp>
      <p:sp>
        <p:nvSpPr>
          <p:cNvPr id="11274" name="Text Box 50">
            <a:extLst>
              <a:ext uri="{FF2B5EF4-FFF2-40B4-BE49-F238E27FC236}">
                <a16:creationId xmlns:a16="http://schemas.microsoft.com/office/drawing/2014/main" id="{43B3B52C-0D83-C444-916F-6DF4438481BF}"/>
              </a:ext>
            </a:extLst>
          </p:cNvPr>
          <p:cNvSpPr txBox="1">
            <a:spLocks noChangeArrowheads="1"/>
          </p:cNvSpPr>
          <p:nvPr/>
        </p:nvSpPr>
        <p:spPr bwMode="auto">
          <a:xfrm>
            <a:off x="1954213" y="2257425"/>
            <a:ext cx="9921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400">
                <a:latin typeface="Helvetica" pitchFamily="2" charset="0"/>
                <a:ea typeface="ヒラギノ角ゴ Pro W3" panose="020B0300000000000000" pitchFamily="34" charset="-128"/>
              </a:rPr>
              <a:t>Bacterium</a:t>
            </a:r>
          </a:p>
        </p:txBody>
      </p:sp>
      <p:sp>
        <p:nvSpPr>
          <p:cNvPr id="11275" name="Text Box 51">
            <a:extLst>
              <a:ext uri="{FF2B5EF4-FFF2-40B4-BE49-F238E27FC236}">
                <a16:creationId xmlns:a16="http://schemas.microsoft.com/office/drawing/2014/main" id="{D7895B90-DFF6-6146-A0C4-5D4CA199CFCB}"/>
              </a:ext>
            </a:extLst>
          </p:cNvPr>
          <p:cNvSpPr txBox="1">
            <a:spLocks noChangeArrowheads="1"/>
          </p:cNvSpPr>
          <p:nvPr/>
        </p:nvSpPr>
        <p:spPr bwMode="auto">
          <a:xfrm>
            <a:off x="5351463" y="3168650"/>
            <a:ext cx="8207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pPr>
            <a:r>
              <a:rPr kumimoji="0" lang="en-US" altLang="en-US" sz="1400">
                <a:latin typeface="Helvetica" pitchFamily="2" charset="0"/>
                <a:ea typeface="ヒラギノ角ゴ Pro W3" panose="020B0300000000000000" pitchFamily="34" charset="-128"/>
              </a:rPr>
              <a:t>Gene of</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interest</a:t>
            </a:r>
          </a:p>
        </p:txBody>
      </p:sp>
      <p:sp>
        <p:nvSpPr>
          <p:cNvPr id="11276" name="Text Box 52">
            <a:extLst>
              <a:ext uri="{FF2B5EF4-FFF2-40B4-BE49-F238E27FC236}">
                <a16:creationId xmlns:a16="http://schemas.microsoft.com/office/drawing/2014/main" id="{2B691AC6-7906-4045-BAF2-71E2C14A1462}"/>
              </a:ext>
            </a:extLst>
          </p:cNvPr>
          <p:cNvSpPr txBox="1">
            <a:spLocks noChangeArrowheads="1"/>
          </p:cNvSpPr>
          <p:nvPr/>
        </p:nvSpPr>
        <p:spPr bwMode="auto">
          <a:xfrm>
            <a:off x="2133600" y="3854450"/>
            <a:ext cx="83026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r>
              <a:rPr kumimoji="0" lang="en-US" altLang="en-US" sz="1400">
                <a:latin typeface="Helvetica" pitchFamily="2" charset="0"/>
                <a:ea typeface="ヒラギノ角ゴ Pro W3" panose="020B0300000000000000" pitchFamily="34" charset="-128"/>
              </a:rPr>
              <a:t>Plasmid</a:t>
            </a:r>
          </a:p>
        </p:txBody>
      </p:sp>
      <p:sp>
        <p:nvSpPr>
          <p:cNvPr id="11277" name="Line 58">
            <a:extLst>
              <a:ext uri="{FF2B5EF4-FFF2-40B4-BE49-F238E27FC236}">
                <a16:creationId xmlns:a16="http://schemas.microsoft.com/office/drawing/2014/main" id="{9CA174D5-59FB-1640-96B5-6FD7AB0A1B3D}"/>
              </a:ext>
            </a:extLst>
          </p:cNvPr>
          <p:cNvSpPr>
            <a:spLocks noChangeShapeType="1"/>
          </p:cNvSpPr>
          <p:nvPr/>
        </p:nvSpPr>
        <p:spPr bwMode="auto">
          <a:xfrm>
            <a:off x="1357313" y="3479800"/>
            <a:ext cx="3175" cy="4254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8" name="Line 59">
            <a:extLst>
              <a:ext uri="{FF2B5EF4-FFF2-40B4-BE49-F238E27FC236}">
                <a16:creationId xmlns:a16="http://schemas.microsoft.com/office/drawing/2014/main" id="{A5520D34-9E55-6D47-A52C-AB171EF8343C}"/>
              </a:ext>
            </a:extLst>
          </p:cNvPr>
          <p:cNvSpPr>
            <a:spLocks noChangeShapeType="1"/>
          </p:cNvSpPr>
          <p:nvPr/>
        </p:nvSpPr>
        <p:spPr bwMode="auto">
          <a:xfrm>
            <a:off x="2514600" y="3473450"/>
            <a:ext cx="0" cy="3968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9" name="Line 60">
            <a:extLst>
              <a:ext uri="{FF2B5EF4-FFF2-40B4-BE49-F238E27FC236}">
                <a16:creationId xmlns:a16="http://schemas.microsoft.com/office/drawing/2014/main" id="{F3892922-1015-CF4B-98ED-3C7B918CF918}"/>
              </a:ext>
            </a:extLst>
          </p:cNvPr>
          <p:cNvSpPr>
            <a:spLocks noChangeShapeType="1"/>
          </p:cNvSpPr>
          <p:nvPr/>
        </p:nvSpPr>
        <p:spPr bwMode="auto">
          <a:xfrm>
            <a:off x="4938713" y="3827463"/>
            <a:ext cx="444500" cy="1190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80" name="Line 61">
            <a:extLst>
              <a:ext uri="{FF2B5EF4-FFF2-40B4-BE49-F238E27FC236}">
                <a16:creationId xmlns:a16="http://schemas.microsoft.com/office/drawing/2014/main" id="{F24B5CC4-1B95-1548-8D5E-86DE61D2D62D}"/>
              </a:ext>
            </a:extLst>
          </p:cNvPr>
          <p:cNvSpPr>
            <a:spLocks noChangeShapeType="1"/>
          </p:cNvSpPr>
          <p:nvPr/>
        </p:nvSpPr>
        <p:spPr bwMode="auto">
          <a:xfrm flipH="1" flipV="1">
            <a:off x="7005638" y="3865563"/>
            <a:ext cx="266700" cy="6905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81" name="Line 62">
            <a:extLst>
              <a:ext uri="{FF2B5EF4-FFF2-40B4-BE49-F238E27FC236}">
                <a16:creationId xmlns:a16="http://schemas.microsoft.com/office/drawing/2014/main" id="{CE31C7FD-408E-5A48-83CC-AE552F1ABFAB}"/>
              </a:ext>
            </a:extLst>
          </p:cNvPr>
          <p:cNvSpPr>
            <a:spLocks noChangeShapeType="1"/>
          </p:cNvSpPr>
          <p:nvPr/>
        </p:nvSpPr>
        <p:spPr bwMode="auto">
          <a:xfrm flipH="1" flipV="1">
            <a:off x="6175375" y="3346450"/>
            <a:ext cx="454025" cy="127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45">
            <a:extLst>
              <a:ext uri="{FF2B5EF4-FFF2-40B4-BE49-F238E27FC236}">
                <a16:creationId xmlns:a16="http://schemas.microsoft.com/office/drawing/2014/main" id="{C1BB933E-7448-954F-87DE-F9211BC38C80}"/>
              </a:ext>
            </a:extLst>
          </p:cNvPr>
          <p:cNvSpPr txBox="1">
            <a:spLocks noChangeArrowheads="1"/>
          </p:cNvSpPr>
          <p:nvPr/>
        </p:nvSpPr>
        <p:spPr bwMode="auto">
          <a:xfrm>
            <a:off x="4554538" y="4710113"/>
            <a:ext cx="241458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800">
                <a:solidFill>
                  <a:srgbClr val="FF0000"/>
                </a:solidFill>
                <a:latin typeface="Helvetica" pitchFamily="2" charset="0"/>
                <a:ea typeface="ヒラギノ角ゴ Pro W3" panose="020B0300000000000000" pitchFamily="34" charset="-128"/>
              </a:rPr>
              <a:t>2. Glue gene into </a:t>
            </a:r>
          </a:p>
          <a:p>
            <a:pPr>
              <a:lnSpc>
                <a:spcPct val="90000"/>
              </a:lnSpc>
            </a:pPr>
            <a:r>
              <a:rPr kumimoji="0" lang="en-US" altLang="en-US" sz="1800">
                <a:solidFill>
                  <a:srgbClr val="FF0000"/>
                </a:solidFill>
                <a:latin typeface="Helvetica" pitchFamily="2" charset="0"/>
                <a:ea typeface="ヒラギノ角ゴ Pro W3" panose="020B0300000000000000" pitchFamily="34" charset="-128"/>
              </a:rPr>
              <a:t>    plasmid with </a:t>
            </a:r>
          </a:p>
          <a:p>
            <a:pPr>
              <a:lnSpc>
                <a:spcPct val="90000"/>
              </a:lnSpc>
            </a:pPr>
            <a:r>
              <a:rPr kumimoji="0" lang="en-US" altLang="en-US" sz="1800">
                <a:solidFill>
                  <a:srgbClr val="FF0000"/>
                </a:solidFill>
                <a:latin typeface="Helvetica" pitchFamily="2" charset="0"/>
                <a:ea typeface="ヒラギノ角ゴ Pro W3" panose="020B0300000000000000" pitchFamily="34" charset="-128"/>
              </a:rPr>
              <a:t>    DNA ligase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8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8" grpId="0"/>
      <p:bldP spid="11269" grpId="0"/>
      <p:bldP spid="11270" grpId="0"/>
      <p:bldP spid="11271" grpId="0"/>
      <p:bldP spid="11272" grpId="0"/>
      <p:bldP spid="11273" grpId="0"/>
      <p:bldP spid="11274" grpId="0"/>
      <p:bldP spid="11275" grpId="0"/>
      <p:bldP spid="11276"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41" descr="20_02bGeneCloningPreview-U">
            <a:extLst>
              <a:ext uri="{FF2B5EF4-FFF2-40B4-BE49-F238E27FC236}">
                <a16:creationId xmlns:a16="http://schemas.microsoft.com/office/drawing/2014/main" id="{DE3A4345-47D0-7D44-ACA4-998E9D8EF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03200"/>
            <a:ext cx="718185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46">
            <a:extLst>
              <a:ext uri="{FF2B5EF4-FFF2-40B4-BE49-F238E27FC236}">
                <a16:creationId xmlns:a16="http://schemas.microsoft.com/office/drawing/2014/main" id="{81C59E43-3514-EB4A-BA7F-4A16EB7C3719}"/>
              </a:ext>
            </a:extLst>
          </p:cNvPr>
          <p:cNvSpPr txBox="1">
            <a:spLocks noChangeArrowheads="1"/>
          </p:cNvSpPr>
          <p:nvPr/>
        </p:nvSpPr>
        <p:spPr bwMode="auto">
          <a:xfrm>
            <a:off x="2387600" y="1725613"/>
            <a:ext cx="70961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Gene of</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Interest</a:t>
            </a:r>
          </a:p>
        </p:txBody>
      </p:sp>
      <p:sp>
        <p:nvSpPr>
          <p:cNvPr id="23555" name="Text Box 47">
            <a:extLst>
              <a:ext uri="{FF2B5EF4-FFF2-40B4-BE49-F238E27FC236}">
                <a16:creationId xmlns:a16="http://schemas.microsoft.com/office/drawing/2014/main" id="{67BEE3C6-9575-1940-94E5-24DC2B6F2229}"/>
              </a:ext>
            </a:extLst>
          </p:cNvPr>
          <p:cNvSpPr txBox="1">
            <a:spLocks noChangeArrowheads="1"/>
          </p:cNvSpPr>
          <p:nvPr/>
        </p:nvSpPr>
        <p:spPr bwMode="auto">
          <a:xfrm>
            <a:off x="5935663" y="1976438"/>
            <a:ext cx="16081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Protein expressed</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by gene of interest</a:t>
            </a:r>
          </a:p>
        </p:txBody>
      </p:sp>
      <p:sp>
        <p:nvSpPr>
          <p:cNvPr id="13316" name="Text Box 48">
            <a:extLst>
              <a:ext uri="{FF2B5EF4-FFF2-40B4-BE49-F238E27FC236}">
                <a16:creationId xmlns:a16="http://schemas.microsoft.com/office/drawing/2014/main" id="{D03C5B95-18ED-9B4F-9392-7055809E22F7}"/>
              </a:ext>
            </a:extLst>
          </p:cNvPr>
          <p:cNvSpPr txBox="1">
            <a:spLocks noChangeArrowheads="1"/>
          </p:cNvSpPr>
          <p:nvPr/>
        </p:nvSpPr>
        <p:spPr bwMode="auto">
          <a:xfrm>
            <a:off x="3636963" y="3530600"/>
            <a:ext cx="16970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800" dirty="0">
                <a:solidFill>
                  <a:srgbClr val="FF0000"/>
                </a:solidFill>
                <a:latin typeface="Helvetica" pitchFamily="2" charset="0"/>
                <a:ea typeface="ヒラギノ角ゴ Pro W3" panose="020B0300000000000000" pitchFamily="34" charset="-128"/>
              </a:rPr>
              <a:t>5. Gene &amp; protein basic </a:t>
            </a:r>
          </a:p>
          <a:p>
            <a:pPr algn="ctr">
              <a:lnSpc>
                <a:spcPct val="90000"/>
              </a:lnSpc>
            </a:pPr>
            <a:r>
              <a:rPr kumimoji="0" lang="en-US" altLang="en-US" sz="1800" dirty="0">
                <a:solidFill>
                  <a:srgbClr val="FF0000"/>
                </a:solidFill>
                <a:latin typeface="Helvetica" pitchFamily="2" charset="0"/>
                <a:ea typeface="ヒラギノ角ゴ Pro W3" panose="020B0300000000000000" pitchFamily="34" charset="-128"/>
              </a:rPr>
              <a:t>research with</a:t>
            </a:r>
            <a:br>
              <a:rPr kumimoji="0" lang="en-US" altLang="en-US" sz="1800" dirty="0">
                <a:solidFill>
                  <a:srgbClr val="FF0000"/>
                </a:solidFill>
                <a:latin typeface="Helvetica" pitchFamily="2" charset="0"/>
                <a:ea typeface="ヒラギノ角ゴ Pro W3" panose="020B0300000000000000" pitchFamily="34" charset="-128"/>
              </a:rPr>
            </a:br>
            <a:r>
              <a:rPr kumimoji="0" lang="en-US" altLang="en-US" sz="1800" dirty="0">
                <a:solidFill>
                  <a:srgbClr val="FF0000"/>
                </a:solidFill>
                <a:latin typeface="Helvetica" pitchFamily="2" charset="0"/>
                <a:ea typeface="ヒラギノ角ゴ Pro W3" panose="020B0300000000000000" pitchFamily="34" charset="-128"/>
              </a:rPr>
              <a:t>various applications</a:t>
            </a:r>
          </a:p>
        </p:txBody>
      </p:sp>
      <p:sp>
        <p:nvSpPr>
          <p:cNvPr id="23557" name="Text Box 49">
            <a:extLst>
              <a:ext uri="{FF2B5EF4-FFF2-40B4-BE49-F238E27FC236}">
                <a16:creationId xmlns:a16="http://schemas.microsoft.com/office/drawing/2014/main" id="{CCF91982-8153-1C41-A262-170AE88749D7}"/>
              </a:ext>
            </a:extLst>
          </p:cNvPr>
          <p:cNvSpPr txBox="1">
            <a:spLocks noChangeArrowheads="1"/>
          </p:cNvSpPr>
          <p:nvPr/>
        </p:nvSpPr>
        <p:spPr bwMode="auto">
          <a:xfrm>
            <a:off x="1614488" y="2524125"/>
            <a:ext cx="12858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400">
                <a:latin typeface="Helvetica" pitchFamily="2" charset="0"/>
                <a:ea typeface="ヒラギノ角ゴ Pro W3" panose="020B0300000000000000" pitchFamily="34" charset="-128"/>
              </a:rPr>
              <a:t>Copies of gene</a:t>
            </a:r>
          </a:p>
        </p:txBody>
      </p:sp>
      <p:sp>
        <p:nvSpPr>
          <p:cNvPr id="23558" name="Text Box 50">
            <a:extLst>
              <a:ext uri="{FF2B5EF4-FFF2-40B4-BE49-F238E27FC236}">
                <a16:creationId xmlns:a16="http://schemas.microsoft.com/office/drawing/2014/main" id="{BF470562-97B4-D243-A4D3-E28FB1B1EC3B}"/>
              </a:ext>
            </a:extLst>
          </p:cNvPr>
          <p:cNvSpPr txBox="1">
            <a:spLocks noChangeArrowheads="1"/>
          </p:cNvSpPr>
          <p:nvPr/>
        </p:nvSpPr>
        <p:spPr bwMode="auto">
          <a:xfrm>
            <a:off x="6230938" y="2541588"/>
            <a:ext cx="152082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r>
              <a:rPr kumimoji="0" lang="en-US" altLang="en-US" sz="1400">
                <a:latin typeface="Helvetica" pitchFamily="2" charset="0"/>
                <a:ea typeface="ヒラギノ角ゴ Pro W3" panose="020B0300000000000000" pitchFamily="34" charset="-128"/>
              </a:rPr>
              <a:t>Protein harvested</a:t>
            </a:r>
          </a:p>
        </p:txBody>
      </p:sp>
      <p:sp>
        <p:nvSpPr>
          <p:cNvPr id="23559" name="Text Box 51">
            <a:extLst>
              <a:ext uri="{FF2B5EF4-FFF2-40B4-BE49-F238E27FC236}">
                <a16:creationId xmlns:a16="http://schemas.microsoft.com/office/drawing/2014/main" id="{B75D0D49-BCE1-A243-ADED-B43909E5CDF7}"/>
              </a:ext>
            </a:extLst>
          </p:cNvPr>
          <p:cNvSpPr txBox="1">
            <a:spLocks noChangeArrowheads="1"/>
          </p:cNvSpPr>
          <p:nvPr/>
        </p:nvSpPr>
        <p:spPr bwMode="auto">
          <a:xfrm>
            <a:off x="1017588" y="3313113"/>
            <a:ext cx="746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400">
                <a:latin typeface="Helvetica" pitchFamily="2" charset="0"/>
                <a:ea typeface="ヒラギノ角ゴ Pro W3" panose="020B0300000000000000" pitchFamily="34" charset="-128"/>
              </a:rPr>
              <a:t>Basic</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research</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on gene</a:t>
            </a:r>
          </a:p>
        </p:txBody>
      </p:sp>
      <p:sp>
        <p:nvSpPr>
          <p:cNvPr id="23560" name="Text Box 52">
            <a:extLst>
              <a:ext uri="{FF2B5EF4-FFF2-40B4-BE49-F238E27FC236}">
                <a16:creationId xmlns:a16="http://schemas.microsoft.com/office/drawing/2014/main" id="{40AEA2EE-44B7-A144-B1BF-1ECE59B296C8}"/>
              </a:ext>
            </a:extLst>
          </p:cNvPr>
          <p:cNvSpPr txBox="1">
            <a:spLocks noChangeArrowheads="1"/>
          </p:cNvSpPr>
          <p:nvPr/>
        </p:nvSpPr>
        <p:spPr bwMode="auto">
          <a:xfrm>
            <a:off x="7223125" y="3290888"/>
            <a:ext cx="9286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pPr>
            <a:r>
              <a:rPr kumimoji="0" lang="en-US" altLang="en-US" sz="1400">
                <a:latin typeface="Helvetica" pitchFamily="2" charset="0"/>
                <a:ea typeface="ヒラギノ角ゴ Pro W3" panose="020B0300000000000000" pitchFamily="34" charset="-128"/>
              </a:rPr>
              <a:t>Basic</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research</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on protein</a:t>
            </a:r>
          </a:p>
        </p:txBody>
      </p:sp>
      <p:sp>
        <p:nvSpPr>
          <p:cNvPr id="23561" name="Text Box 54">
            <a:extLst>
              <a:ext uri="{FF2B5EF4-FFF2-40B4-BE49-F238E27FC236}">
                <a16:creationId xmlns:a16="http://schemas.microsoft.com/office/drawing/2014/main" id="{E51A33BE-136C-1743-ADCD-1D77EA0B3336}"/>
              </a:ext>
            </a:extLst>
          </p:cNvPr>
          <p:cNvSpPr txBox="1">
            <a:spLocks noChangeArrowheads="1"/>
          </p:cNvSpPr>
          <p:nvPr/>
        </p:nvSpPr>
        <p:spPr bwMode="auto">
          <a:xfrm>
            <a:off x="2057400" y="347663"/>
            <a:ext cx="116681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800">
                <a:latin typeface="Helvetica" pitchFamily="2" charset="0"/>
                <a:ea typeface="ヒラギノ角ゴ Pro W3" panose="020B0300000000000000" pitchFamily="34" charset="-128"/>
              </a:rPr>
              <a:t>Recombinant</a:t>
            </a:r>
            <a:br>
              <a:rPr kumimoji="0" lang="en-US" altLang="en-US" sz="1800">
                <a:latin typeface="Helvetica" pitchFamily="2" charset="0"/>
                <a:ea typeface="ヒラギノ角ゴ Pro W3" panose="020B0300000000000000" pitchFamily="34" charset="-128"/>
              </a:rPr>
            </a:br>
            <a:r>
              <a:rPr kumimoji="0" lang="en-US" altLang="en-US" sz="1800">
                <a:latin typeface="Helvetica" pitchFamily="2" charset="0"/>
                <a:ea typeface="ヒラギノ角ゴ Pro W3" panose="020B0300000000000000" pitchFamily="34" charset="-128"/>
              </a:rPr>
              <a:t>bacterium</a:t>
            </a:r>
          </a:p>
          <a:p>
            <a:pPr algn="ctr">
              <a:lnSpc>
                <a:spcPct val="90000"/>
              </a:lnSpc>
            </a:pPr>
            <a:r>
              <a:rPr kumimoji="0" lang="en-US" altLang="en-US" sz="1400">
                <a:latin typeface="Helvetica" pitchFamily="2" charset="0"/>
                <a:ea typeface="ヒラギノ角ゴ Pro W3" panose="020B0300000000000000" pitchFamily="34" charset="-128"/>
              </a:rPr>
              <a:t>(plasmid with your </a:t>
            </a:r>
          </a:p>
          <a:p>
            <a:pPr algn="ctr">
              <a:lnSpc>
                <a:spcPct val="90000"/>
              </a:lnSpc>
            </a:pPr>
            <a:r>
              <a:rPr kumimoji="0" lang="en-US" altLang="en-US" sz="1400">
                <a:latin typeface="Helvetica" pitchFamily="2" charset="0"/>
                <a:ea typeface="ヒラギノ角ゴ Pro W3" panose="020B0300000000000000" pitchFamily="34" charset="-128"/>
              </a:rPr>
              <a:t>gene of interest)</a:t>
            </a:r>
          </a:p>
        </p:txBody>
      </p:sp>
      <p:sp>
        <p:nvSpPr>
          <p:cNvPr id="23562" name="Line 55">
            <a:extLst>
              <a:ext uri="{FF2B5EF4-FFF2-40B4-BE49-F238E27FC236}">
                <a16:creationId xmlns:a16="http://schemas.microsoft.com/office/drawing/2014/main" id="{F637855E-2E94-294C-9927-2E1F8DF5EC92}"/>
              </a:ext>
            </a:extLst>
          </p:cNvPr>
          <p:cNvSpPr>
            <a:spLocks noChangeShapeType="1"/>
          </p:cNvSpPr>
          <p:nvPr/>
        </p:nvSpPr>
        <p:spPr bwMode="auto">
          <a:xfrm flipV="1">
            <a:off x="3135313" y="1824038"/>
            <a:ext cx="903287" cy="1635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Text Box 57">
            <a:extLst>
              <a:ext uri="{FF2B5EF4-FFF2-40B4-BE49-F238E27FC236}">
                <a16:creationId xmlns:a16="http://schemas.microsoft.com/office/drawing/2014/main" id="{B8FDA0D8-6147-3040-9DD6-5C3E9D4027AA}"/>
              </a:ext>
            </a:extLst>
          </p:cNvPr>
          <p:cNvSpPr txBox="1">
            <a:spLocks noChangeArrowheads="1"/>
          </p:cNvSpPr>
          <p:nvPr/>
        </p:nvSpPr>
        <p:spPr bwMode="auto">
          <a:xfrm>
            <a:off x="927100" y="5988050"/>
            <a:ext cx="1617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pPr>
            <a:r>
              <a:rPr kumimoji="0" lang="en-US" altLang="en-US" sz="1400">
                <a:latin typeface="Helvetica" pitchFamily="2" charset="0"/>
                <a:ea typeface="ヒラギノ角ゴ Pro W3" panose="020B0300000000000000" pitchFamily="34" charset="-128"/>
              </a:rPr>
              <a:t>Gene for pest </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resistance inserted </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into plants</a:t>
            </a:r>
            <a:br>
              <a:rPr kumimoji="0" lang="en-US" altLang="en-US" sz="1400">
                <a:latin typeface="Helvetica" pitchFamily="2" charset="0"/>
                <a:ea typeface="ヒラギノ角ゴ Pro W3" panose="020B0300000000000000" pitchFamily="34" charset="-128"/>
              </a:rPr>
            </a:br>
            <a:endParaRPr kumimoji="0" lang="en-US" altLang="en-US" sz="1400">
              <a:latin typeface="Helvetica" pitchFamily="2" charset="0"/>
              <a:ea typeface="ヒラギノ角ゴ Pro W3" panose="020B0300000000000000" pitchFamily="34" charset="-128"/>
            </a:endParaRPr>
          </a:p>
        </p:txBody>
      </p:sp>
      <p:sp>
        <p:nvSpPr>
          <p:cNvPr id="23564" name="Text Box 58">
            <a:extLst>
              <a:ext uri="{FF2B5EF4-FFF2-40B4-BE49-F238E27FC236}">
                <a16:creationId xmlns:a16="http://schemas.microsoft.com/office/drawing/2014/main" id="{F7E1D6BD-16C3-6141-BECD-459CC1D93E16}"/>
              </a:ext>
            </a:extLst>
          </p:cNvPr>
          <p:cNvSpPr txBox="1">
            <a:spLocks noChangeArrowheads="1"/>
          </p:cNvSpPr>
          <p:nvPr/>
        </p:nvSpPr>
        <p:spPr bwMode="auto">
          <a:xfrm>
            <a:off x="2670175" y="5981700"/>
            <a:ext cx="17827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pPr>
            <a:r>
              <a:rPr kumimoji="0" lang="en-US" altLang="en-US" sz="1400">
                <a:latin typeface="Helvetica" pitchFamily="2" charset="0"/>
                <a:ea typeface="ヒラギノ角ゴ Pro W3" panose="020B0300000000000000" pitchFamily="34" charset="-128"/>
              </a:rPr>
              <a:t>Gene used to alter </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bacteria for cleaning </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up toxic waste</a:t>
            </a:r>
            <a:br>
              <a:rPr kumimoji="0" lang="en-US" altLang="en-US" sz="1400">
                <a:latin typeface="Helvetica" pitchFamily="2" charset="0"/>
                <a:ea typeface="ヒラギノ角ゴ Pro W3" panose="020B0300000000000000" pitchFamily="34" charset="-128"/>
              </a:rPr>
            </a:br>
            <a:endParaRPr kumimoji="0" lang="en-US" altLang="en-US" sz="1400">
              <a:latin typeface="Helvetica" pitchFamily="2" charset="0"/>
              <a:ea typeface="ヒラギノ角ゴ Pro W3" panose="020B0300000000000000" pitchFamily="34" charset="-128"/>
            </a:endParaRPr>
          </a:p>
        </p:txBody>
      </p:sp>
      <p:sp>
        <p:nvSpPr>
          <p:cNvPr id="23565" name="Text Box 59">
            <a:extLst>
              <a:ext uri="{FF2B5EF4-FFF2-40B4-BE49-F238E27FC236}">
                <a16:creationId xmlns:a16="http://schemas.microsoft.com/office/drawing/2014/main" id="{21B89083-9ED8-2F47-8944-6EF0E7EAAC98}"/>
              </a:ext>
            </a:extLst>
          </p:cNvPr>
          <p:cNvSpPr txBox="1">
            <a:spLocks noChangeArrowheads="1"/>
          </p:cNvSpPr>
          <p:nvPr/>
        </p:nvSpPr>
        <p:spPr bwMode="auto">
          <a:xfrm>
            <a:off x="4737100" y="5988050"/>
            <a:ext cx="16478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pPr>
            <a:r>
              <a:rPr kumimoji="0" lang="en-US" altLang="en-US" sz="1400">
                <a:latin typeface="Helvetica" pitchFamily="2" charset="0"/>
                <a:ea typeface="ヒラギノ角ゴ Pro W3" panose="020B0300000000000000" pitchFamily="34" charset="-128"/>
              </a:rPr>
              <a:t>Protein dissolves</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blood clots in heart</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attack therapy</a:t>
            </a:r>
          </a:p>
        </p:txBody>
      </p:sp>
      <p:sp>
        <p:nvSpPr>
          <p:cNvPr id="23566" name="Text Box 60">
            <a:extLst>
              <a:ext uri="{FF2B5EF4-FFF2-40B4-BE49-F238E27FC236}">
                <a16:creationId xmlns:a16="http://schemas.microsoft.com/office/drawing/2014/main" id="{8B648DF7-2DC7-3D4B-AA81-E3D193BC35A0}"/>
              </a:ext>
            </a:extLst>
          </p:cNvPr>
          <p:cNvSpPr txBox="1">
            <a:spLocks noChangeArrowheads="1"/>
          </p:cNvSpPr>
          <p:nvPr/>
        </p:nvSpPr>
        <p:spPr bwMode="auto">
          <a:xfrm>
            <a:off x="6510338" y="5988050"/>
            <a:ext cx="16906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pPr>
            <a:r>
              <a:rPr kumimoji="0" lang="en-US" altLang="en-US" sz="1400">
                <a:latin typeface="Helvetica" pitchFamily="2" charset="0"/>
                <a:ea typeface="ヒラギノ角ゴ Pro W3" panose="020B0300000000000000" pitchFamily="34" charset="-128"/>
              </a:rPr>
              <a:t>Human growth hor-</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mone treats stunted</a:t>
            </a:r>
            <a:br>
              <a:rPr kumimoji="0" lang="en-US" altLang="en-US" sz="1400">
                <a:latin typeface="Helvetica" pitchFamily="2" charset="0"/>
                <a:ea typeface="ヒラギノ角ゴ Pro W3" panose="020B0300000000000000" pitchFamily="34" charset="-128"/>
              </a:rPr>
            </a:br>
            <a:r>
              <a:rPr kumimoji="0" lang="en-US" altLang="en-US" sz="1400">
                <a:latin typeface="Helvetica" pitchFamily="2" charset="0"/>
                <a:ea typeface="ヒラギノ角ゴ Pro W3" panose="020B0300000000000000" pitchFamily="34" charset="-128"/>
              </a:rPr>
              <a:t>growth</a:t>
            </a:r>
          </a:p>
        </p:txBody>
      </p:sp>
      <p:sp>
        <p:nvSpPr>
          <p:cNvPr id="23567" name="Rectangle 1">
            <a:extLst>
              <a:ext uri="{FF2B5EF4-FFF2-40B4-BE49-F238E27FC236}">
                <a16:creationId xmlns:a16="http://schemas.microsoft.com/office/drawing/2014/main" id="{C9914054-11CB-0D48-A200-6F5465B8B235}"/>
              </a:ext>
            </a:extLst>
          </p:cNvPr>
          <p:cNvSpPr>
            <a:spLocks noChangeArrowheads="1"/>
          </p:cNvSpPr>
          <p:nvPr/>
        </p:nvSpPr>
        <p:spPr bwMode="auto">
          <a:xfrm>
            <a:off x="7772400" y="508000"/>
            <a:ext cx="762000" cy="1274763"/>
          </a:xfrm>
          <a:prstGeom prst="rect">
            <a:avLst/>
          </a:prstGeom>
          <a:solidFill>
            <a:srgbClr val="FFFFFF"/>
          </a:solidFill>
          <a:ln w="25400">
            <a:solidFill>
              <a:schemeClr val="bg1"/>
            </a:solidFill>
            <a:round/>
            <a:headEnd/>
            <a:tailEnd/>
          </a:ln>
        </p:spPr>
        <p:txBody>
          <a:bodyPr wrap="none" lIns="92075" tIns="46038" rIns="92075" bIns="46038" anchor="ctr"/>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endParaRPr kumimoji="0" lang="en-US" altLang="en-US" b="0">
              <a:solidFill>
                <a:srgbClr val="000000"/>
              </a:solidFill>
            </a:endParaRPr>
          </a:p>
        </p:txBody>
      </p:sp>
      <p:sp>
        <p:nvSpPr>
          <p:cNvPr id="13329" name="Text Box 45">
            <a:extLst>
              <a:ext uri="{FF2B5EF4-FFF2-40B4-BE49-F238E27FC236}">
                <a16:creationId xmlns:a16="http://schemas.microsoft.com/office/drawing/2014/main" id="{3BC07461-A2B5-164B-9E1E-0F5FFCA324E9}"/>
              </a:ext>
            </a:extLst>
          </p:cNvPr>
          <p:cNvSpPr txBox="1">
            <a:spLocks noChangeArrowheads="1"/>
          </p:cNvSpPr>
          <p:nvPr/>
        </p:nvSpPr>
        <p:spPr bwMode="auto">
          <a:xfrm>
            <a:off x="5562600" y="660400"/>
            <a:ext cx="2971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kumimoji="1" sz="2400" b="1">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400" b="1">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400" b="1">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400" b="1">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pPr>
            <a:r>
              <a:rPr kumimoji="0" lang="en-US" altLang="en-US" sz="1800" dirty="0">
                <a:solidFill>
                  <a:srgbClr val="FF0000"/>
                </a:solidFill>
                <a:latin typeface="Helvetica" pitchFamily="2" charset="0"/>
                <a:ea typeface="ヒラギノ角ゴ Pro W3" panose="020B0300000000000000" pitchFamily="34" charset="-128"/>
              </a:rPr>
              <a:t>4. Bacteria is selected with </a:t>
            </a:r>
          </a:p>
          <a:p>
            <a:pPr algn="ctr">
              <a:lnSpc>
                <a:spcPct val="90000"/>
              </a:lnSpc>
            </a:pPr>
            <a:r>
              <a:rPr kumimoji="0" lang="en-US" altLang="en-US" sz="1800" dirty="0">
                <a:solidFill>
                  <a:srgbClr val="FF0000"/>
                </a:solidFill>
                <a:latin typeface="Helvetica" pitchFamily="2" charset="0"/>
                <a:ea typeface="ヒラギノ角ゴ Pro W3" panose="020B0300000000000000" pitchFamily="34" charset="-128"/>
              </a:rPr>
              <a:t>antibiotic &amp; grown in lab </a:t>
            </a:r>
          </a:p>
          <a:p>
            <a:pPr algn="ctr">
              <a:lnSpc>
                <a:spcPct val="90000"/>
              </a:lnSpc>
            </a:pPr>
            <a:r>
              <a:rPr kumimoji="0" lang="en-US" altLang="en-US" sz="1800" dirty="0">
                <a:solidFill>
                  <a:srgbClr val="FF0000"/>
                </a:solidFill>
                <a:latin typeface="Helvetica" pitchFamily="2" charset="0"/>
                <a:ea typeface="ヒラギノ角ゴ Pro W3" panose="020B0300000000000000" pitchFamily="34" charset="-128"/>
              </a:rPr>
              <a:t>    to form a clones of </a:t>
            </a:r>
          </a:p>
          <a:p>
            <a:pPr algn="ctr">
              <a:lnSpc>
                <a:spcPct val="90000"/>
              </a:lnSpc>
            </a:pPr>
            <a:r>
              <a:rPr kumimoji="0" lang="en-US" altLang="ja-JP" sz="1800" dirty="0">
                <a:solidFill>
                  <a:srgbClr val="FF0000"/>
                </a:solidFill>
                <a:latin typeface="Helvetica" pitchFamily="2" charset="0"/>
              </a:rPr>
              <a:t>gene of interest</a:t>
            </a:r>
            <a:endParaRPr kumimoji="0" lang="en-US" altLang="en-US" sz="1800" dirty="0">
              <a:solidFill>
                <a:srgbClr val="FF0000"/>
              </a:solidFill>
              <a:latin typeface="Helvetica"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GAMESHOW" val="False"/>
  <p:tag name="PPTVERSION" val="XP"/>
</p:tagLst>
</file>

<file path=ppt/theme/theme1.xml><?xml version="1.0" encoding="utf-8"?>
<a:theme xmlns:a="http://schemas.openxmlformats.org/drawingml/2006/main" name="C6eActiveLectureQuestions">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254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ＭＳ Ｐゴシック"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108819</TotalTime>
  <Words>2343</Words>
  <Application>Microsoft Macintosh PowerPoint</Application>
  <PresentationFormat>On-screen Show (4:3)</PresentationFormat>
  <Paragraphs>294</Paragraphs>
  <Slides>34</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Arial Narrow</vt:lpstr>
      <vt:lpstr>Comic Sans MS</vt:lpstr>
      <vt:lpstr>Helvetica</vt:lpstr>
      <vt:lpstr>Times New Roman</vt:lpstr>
      <vt:lpstr>C6eActiveLectureQuestions</vt:lpstr>
      <vt:lpstr>PowerPoint Presentation</vt:lpstr>
      <vt:lpstr>PowerPoint Presentation</vt:lpstr>
      <vt:lpstr>PowerPoint Presentation</vt:lpstr>
      <vt:lpstr>Practice with Restriction Enzymes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Practice Problems</vt:lpstr>
      <vt:lpstr>PowerPoint Presentation</vt:lpstr>
      <vt:lpstr>PowerPoint Presentation</vt:lpstr>
      <vt:lpstr>PowerPoint Presentation</vt:lpstr>
    </vt:vector>
  </TitlesOfParts>
  <Company>Benjamin Cummings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slide</dc:title>
  <dc:creator>BCP User</dc:creator>
  <cp:lastModifiedBy>Heather Ryan</cp:lastModifiedBy>
  <cp:revision>2174</cp:revision>
  <cp:lastPrinted>2007-12-04T16:39:30Z</cp:lastPrinted>
  <dcterms:created xsi:type="dcterms:W3CDTF">2002-07-11T17:04:39Z</dcterms:created>
  <dcterms:modified xsi:type="dcterms:W3CDTF">2023-01-19T06:10:26Z</dcterms:modified>
</cp:coreProperties>
</file>